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8"/>
  </p:notesMasterIdLst>
  <p:sldIdLst>
    <p:sldId id="256" r:id="rId3"/>
    <p:sldId id="410" r:id="rId4"/>
    <p:sldId id="359" r:id="rId5"/>
    <p:sldId id="357" r:id="rId6"/>
    <p:sldId id="315" r:id="rId7"/>
    <p:sldId id="363" r:id="rId8"/>
    <p:sldId id="307" r:id="rId9"/>
    <p:sldId id="262" r:id="rId10"/>
    <p:sldId id="376" r:id="rId11"/>
    <p:sldId id="313" r:id="rId12"/>
    <p:sldId id="265" r:id="rId13"/>
    <p:sldId id="401" r:id="rId14"/>
    <p:sldId id="362" r:id="rId15"/>
    <p:sldId id="382" r:id="rId16"/>
    <p:sldId id="311" r:id="rId17"/>
    <p:sldId id="386" r:id="rId18"/>
    <p:sldId id="385" r:id="rId19"/>
    <p:sldId id="397" r:id="rId20"/>
    <p:sldId id="257" r:id="rId21"/>
    <p:sldId id="407" r:id="rId22"/>
    <p:sldId id="258" r:id="rId23"/>
    <p:sldId id="402" r:id="rId24"/>
    <p:sldId id="403" r:id="rId25"/>
    <p:sldId id="404" r:id="rId26"/>
    <p:sldId id="259" r:id="rId27"/>
    <p:sldId id="330" r:id="rId28"/>
    <p:sldId id="322" r:id="rId29"/>
    <p:sldId id="383" r:id="rId30"/>
    <p:sldId id="260" r:id="rId31"/>
    <p:sldId id="354" r:id="rId32"/>
    <p:sldId id="353" r:id="rId33"/>
    <p:sldId id="334" r:id="rId34"/>
    <p:sldId id="332" r:id="rId35"/>
    <p:sldId id="300" r:id="rId36"/>
    <p:sldId id="405" r:id="rId37"/>
    <p:sldId id="261" r:id="rId38"/>
    <p:sldId id="326" r:id="rId39"/>
    <p:sldId id="318" r:id="rId40"/>
    <p:sldId id="319" r:id="rId41"/>
    <p:sldId id="263" r:id="rId42"/>
    <p:sldId id="377" r:id="rId43"/>
    <p:sldId id="343" r:id="rId44"/>
    <p:sldId id="370" r:id="rId45"/>
    <p:sldId id="384" r:id="rId46"/>
    <p:sldId id="391" r:id="rId47"/>
    <p:sldId id="368" r:id="rId48"/>
    <p:sldId id="375" r:id="rId49"/>
    <p:sldId id="378" r:id="rId50"/>
    <p:sldId id="392" r:id="rId51"/>
    <p:sldId id="390" r:id="rId52"/>
    <p:sldId id="408" r:id="rId53"/>
    <p:sldId id="372" r:id="rId54"/>
    <p:sldId id="324" r:id="rId55"/>
    <p:sldId id="331" r:id="rId56"/>
    <p:sldId id="276" r:id="rId57"/>
    <p:sldId id="417" r:id="rId58"/>
    <p:sldId id="361" r:id="rId59"/>
    <p:sldId id="356" r:id="rId60"/>
    <p:sldId id="320" r:id="rId61"/>
    <p:sldId id="360" r:id="rId62"/>
    <p:sldId id="309" r:id="rId63"/>
    <p:sldId id="306" r:id="rId64"/>
    <p:sldId id="406" r:id="rId65"/>
    <p:sldId id="396" r:id="rId66"/>
    <p:sldId id="284" r:id="rId67"/>
    <p:sldId id="280" r:id="rId68"/>
    <p:sldId id="267" r:id="rId69"/>
    <p:sldId id="268" r:id="rId70"/>
    <p:sldId id="277" r:id="rId71"/>
    <p:sldId id="411" r:id="rId72"/>
    <p:sldId id="269" r:id="rId73"/>
    <p:sldId id="271" r:id="rId74"/>
    <p:sldId id="270" r:id="rId75"/>
    <p:sldId id="272" r:id="rId76"/>
    <p:sldId id="297" r:id="rId77"/>
    <p:sldId id="312" r:id="rId78"/>
    <p:sldId id="394" r:id="rId79"/>
    <p:sldId id="328" r:id="rId80"/>
    <p:sldId id="329" r:id="rId81"/>
    <p:sldId id="398" r:id="rId82"/>
    <p:sldId id="399" r:id="rId83"/>
    <p:sldId id="369" r:id="rId84"/>
    <p:sldId id="409" r:id="rId85"/>
    <p:sldId id="413" r:id="rId86"/>
    <p:sldId id="421" r:id="rId87"/>
    <p:sldId id="379" r:id="rId88"/>
    <p:sldId id="380" r:id="rId89"/>
    <p:sldId id="388" r:id="rId90"/>
    <p:sldId id="414" r:id="rId91"/>
    <p:sldId id="416" r:id="rId92"/>
    <p:sldId id="418" r:id="rId93"/>
    <p:sldId id="419" r:id="rId94"/>
    <p:sldId id="415" r:id="rId95"/>
    <p:sldId id="420" r:id="rId96"/>
    <p:sldId id="274"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0D9"/>
    <a:srgbClr val="FF9900"/>
    <a:srgbClr val="FF0000"/>
    <a:srgbClr val="000000"/>
    <a:srgbClr val="F3D3C5"/>
    <a:srgbClr val="EEC0AC"/>
    <a:srgbClr val="E905A8"/>
    <a:srgbClr val="FF5050"/>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39" autoAdjust="0"/>
    <p:restoredTop sz="97037" autoAdjust="0"/>
  </p:normalViewPr>
  <p:slideViewPr>
    <p:cSldViewPr>
      <p:cViewPr>
        <p:scale>
          <a:sx n="100" d="100"/>
          <a:sy n="100" d="100"/>
        </p:scale>
        <p:origin x="-846" y="-23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99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BE0A02-593C-4A01-89A1-178144CB0A68}" type="datetimeFigureOut">
              <a:rPr lang="en-US" smtClean="0"/>
              <a:t>10/1/2014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D9C2AD-9279-42F4-97E0-833DEAD90879}" type="slidenum">
              <a:rPr lang="en-US" smtClean="0"/>
              <a:t>‹#›</a:t>
            </a:fld>
            <a:endParaRPr lang="en-US" dirty="0"/>
          </a:p>
        </p:txBody>
      </p:sp>
    </p:spTree>
    <p:extLst>
      <p:ext uri="{BB962C8B-B14F-4D97-AF65-F5344CB8AC3E}">
        <p14:creationId xmlns:p14="http://schemas.microsoft.com/office/powerpoint/2010/main" val="353209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9C2AD-9279-42F4-97E0-833DEAD90879}" type="slidenum">
              <a:rPr lang="en-US" smtClean="0"/>
              <a:t>47</a:t>
            </a:fld>
            <a:endParaRPr lang="en-US" dirty="0"/>
          </a:p>
        </p:txBody>
      </p:sp>
    </p:spTree>
    <p:extLst>
      <p:ext uri="{BB962C8B-B14F-4D97-AF65-F5344CB8AC3E}">
        <p14:creationId xmlns:p14="http://schemas.microsoft.com/office/powerpoint/2010/main" val="96849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97E07-1B5A-43FE-AE52-271777FC1806}" type="slidenum">
              <a:rPr lang="en-US" smtClean="0"/>
              <a:pPr/>
              <a:t>53</a:t>
            </a:fld>
            <a:endParaRPr lang="en-US" dirty="0"/>
          </a:p>
        </p:txBody>
      </p:sp>
    </p:spTree>
    <p:extLst>
      <p:ext uri="{BB962C8B-B14F-4D97-AF65-F5344CB8AC3E}">
        <p14:creationId xmlns:p14="http://schemas.microsoft.com/office/powerpoint/2010/main" val="306067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8E4B14-4A69-4029-8F8A-29BF24A2FE2F}" type="datetime1">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EC54E-58CC-4E96-BE35-DCC33E4A7993}" type="datetime1">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48ADE-A20B-4858-84E9-8559984FFF87}" type="datetime1">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5EC811-A8AF-4B56-BDE1-7007103AD013}" type="datetime1">
              <a:rPr lang="en-US" smtClean="0">
                <a:solidFill>
                  <a:prstClr val="black">
                    <a:tint val="75000"/>
                  </a:prstClr>
                </a:solidFill>
              </a:rPr>
              <a:pPr/>
              <a:t>10/1/2014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4532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7B63E4-C766-4B70-8EFF-11C9001AA22E}" type="datetime1">
              <a:rPr lang="en-US" smtClean="0">
                <a:solidFill>
                  <a:prstClr val="black">
                    <a:tint val="75000"/>
                  </a:prstClr>
                </a:solidFill>
              </a:rPr>
              <a:pPr/>
              <a:t>10/1/2014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973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F8FD3E-4764-47AA-A80E-DA915A96B729}" type="datetime1">
              <a:rPr lang="en-US" smtClean="0">
                <a:solidFill>
                  <a:prstClr val="black">
                    <a:tint val="75000"/>
                  </a:prstClr>
                </a:solidFill>
              </a:rPr>
              <a:pPr/>
              <a:t>10/1/2014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48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7100EA-BF72-4FCE-B8BD-C57E263CA4B8}" type="datetime1">
              <a:rPr lang="en-US" smtClean="0">
                <a:solidFill>
                  <a:prstClr val="black">
                    <a:tint val="75000"/>
                  </a:prstClr>
                </a:solidFill>
              </a:rPr>
              <a:pPr/>
              <a:t>10/1/2014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761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C5F38A-5E1C-4FD8-AC0B-9018867B7D28}" type="datetime1">
              <a:rPr lang="en-US" smtClean="0">
                <a:solidFill>
                  <a:prstClr val="black">
                    <a:tint val="75000"/>
                  </a:prstClr>
                </a:solidFill>
              </a:rPr>
              <a:pPr/>
              <a:t>10/1/2014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4322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FDF9E3-7191-4DA4-82A4-1DE94F9FB7BA}" type="datetime1">
              <a:rPr lang="en-US" smtClean="0">
                <a:solidFill>
                  <a:prstClr val="black">
                    <a:tint val="75000"/>
                  </a:prstClr>
                </a:solidFill>
              </a:rPr>
              <a:pPr/>
              <a:t>10/1/2014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6475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6BC54-B123-4525-8355-6ACDF7C8B01F}" type="datetime1">
              <a:rPr lang="en-US" smtClean="0">
                <a:solidFill>
                  <a:prstClr val="black">
                    <a:tint val="75000"/>
                  </a:prstClr>
                </a:solidFill>
              </a:rPr>
              <a:pPr/>
              <a:t>10/1/2014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80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9ACE8-62D4-495C-A166-37C6684650E5}" type="datetime1">
              <a:rPr lang="en-US" smtClean="0">
                <a:solidFill>
                  <a:prstClr val="black">
                    <a:tint val="75000"/>
                  </a:prstClr>
                </a:solidFill>
              </a:rPr>
              <a:pPr/>
              <a:t>10/1/2014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541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2AC64-D7D3-435C-95ED-D3A08D80A834}" type="datetime1">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14184-28B3-4088-81D2-151E3FA115C1}" type="datetime1">
              <a:rPr lang="en-US" smtClean="0">
                <a:solidFill>
                  <a:prstClr val="black">
                    <a:tint val="75000"/>
                  </a:prstClr>
                </a:solidFill>
              </a:rPr>
              <a:pPr/>
              <a:t>10/1/2014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1311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DD339-64F1-493F-8CEE-2AF3F379BFB3}" type="datetime1">
              <a:rPr lang="en-US" smtClean="0">
                <a:solidFill>
                  <a:prstClr val="black">
                    <a:tint val="75000"/>
                  </a:prstClr>
                </a:solidFill>
              </a:rPr>
              <a:pPr/>
              <a:t>10/1/2014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530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D6266-31C7-49EE-AC96-0A725D1C485C}" type="datetime1">
              <a:rPr lang="en-US" smtClean="0">
                <a:solidFill>
                  <a:prstClr val="black">
                    <a:tint val="75000"/>
                  </a:prstClr>
                </a:solidFill>
              </a:rPr>
              <a:pPr/>
              <a:t>10/1/2014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562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28A93D-3C0A-4CE8-B9BA-BEFA2CC86F14}" type="datetime1">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2528C-40F8-4C87-BA2A-21348A44E528}" type="datetime1">
              <a:rPr lang="en-US" smtClean="0"/>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FDCA96-B354-4C8D-875A-C886212EBA4E}" type="datetime1">
              <a:rPr lang="en-US" smtClean="0"/>
              <a:t>10/1/2014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421E4-5B28-4F85-B022-884203712CD7}" type="datetime1">
              <a:rPr lang="en-US" smtClean="0"/>
              <a:t>10/1/2014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2B155-ED40-497B-827E-37D0870F02BD}" type="datetime1">
              <a:rPr lang="en-US" smtClean="0"/>
              <a:t>10/1/2014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D3303-DE69-4191-8E42-4D168EA7D663}" type="datetime1">
              <a:rPr lang="en-US" smtClean="0"/>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B410D-3264-41BB-8649-37527FCCEF0B}" type="datetime1">
              <a:rPr lang="en-US" smtClean="0"/>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0AB26-605C-40CF-A748-854D982C8C73}" type="datetime1">
              <a:rPr lang="en-US" smtClean="0"/>
              <a:t>10/1/2014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085FE-E509-4520-AD48-3D48C950D7DC}" type="datetime1">
              <a:rPr lang="en-US" smtClean="0">
                <a:solidFill>
                  <a:prstClr val="black">
                    <a:tint val="75000"/>
                  </a:prstClr>
                </a:solidFill>
              </a:rPr>
              <a:pPr/>
              <a:t>10/1/2014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6990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2.png"/><Relationship Id="rId4" Type="http://schemas.openxmlformats.org/officeDocument/2006/relationships/notesSlide" Target="../notesSlides/notesSlide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7.emf"/></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www.coldfusion-power.com/dubna-jinr.html" TargetMode="Externa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 Id="rId5" Type="http://schemas.openxmlformats.org/officeDocument/2006/relationships/image" Target="../media/image76.jpe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229600" y="6356350"/>
            <a:ext cx="457200" cy="365125"/>
          </a:xfrm>
        </p:spPr>
        <p:txBody>
          <a:bodyPr/>
          <a:lstStyle/>
          <a:p>
            <a:fld id="{B6F15528-21DE-4FAA-801E-634DDDAF4B2B}" type="slidenum">
              <a:rPr lang="en-US" smtClean="0"/>
              <a:pPr/>
              <a:t>1</a:t>
            </a:fld>
            <a:endParaRPr lang="en-US" dirty="0"/>
          </a:p>
        </p:txBody>
      </p:sp>
      <p:sp>
        <p:nvSpPr>
          <p:cNvPr id="6" name="TextBox 5"/>
          <p:cNvSpPr txBox="1"/>
          <p:nvPr/>
        </p:nvSpPr>
        <p:spPr>
          <a:xfrm>
            <a:off x="1878573" y="1574661"/>
            <a:ext cx="5437258" cy="3600986"/>
          </a:xfrm>
          <a:prstGeom prst="rect">
            <a:avLst/>
          </a:prstGeom>
          <a:noFill/>
        </p:spPr>
        <p:txBody>
          <a:bodyPr wrap="none" rtlCol="0">
            <a:spAutoFit/>
          </a:bodyPr>
          <a:lstStyle/>
          <a:p>
            <a:pPr algn="ctr"/>
            <a:r>
              <a:rPr lang="en-US" sz="3600" b="1" dirty="0">
                <a:solidFill>
                  <a:srgbClr val="FFFF00"/>
                </a:solidFill>
                <a:effectLst>
                  <a:outerShdw blurRad="38100" dist="38100" dir="2700000" algn="tl">
                    <a:srgbClr val="000000">
                      <a:alpha val="43137"/>
                    </a:srgbClr>
                  </a:outerShdw>
                </a:effectLst>
              </a:rPr>
              <a:t>E. N. </a:t>
            </a:r>
            <a:r>
              <a:rPr lang="en-US" sz="3600" b="1" dirty="0" smtClean="0">
                <a:solidFill>
                  <a:srgbClr val="FFFF00"/>
                </a:solidFill>
                <a:effectLst>
                  <a:outerShdw blurRad="38100" dist="38100" dir="2700000" algn="tl">
                    <a:srgbClr val="000000">
                      <a:alpha val="43137"/>
                    </a:srgbClr>
                  </a:outerShdw>
                </a:effectLst>
              </a:rPr>
              <a:t>Tsyganov</a:t>
            </a:r>
          </a:p>
          <a:p>
            <a:pPr algn="ctr"/>
            <a:r>
              <a:rPr lang="en-US" sz="1600" b="1" i="1" dirty="0" smtClean="0">
                <a:solidFill>
                  <a:srgbClr val="FFFF00"/>
                </a:solidFill>
                <a:effectLst>
                  <a:outerShdw blurRad="38100" dist="38100" dir="2700000" algn="tl">
                    <a:srgbClr val="000000">
                      <a:alpha val="43137"/>
                    </a:srgbClr>
                  </a:outerShdw>
                </a:effectLst>
              </a:rPr>
              <a:t>Cold Fusion Power, International</a:t>
            </a:r>
          </a:p>
          <a:p>
            <a:pPr algn="ctr"/>
            <a:r>
              <a:rPr lang="en-US" sz="1600" b="1" i="1" dirty="0" smtClean="0">
                <a:solidFill>
                  <a:srgbClr val="FFFF00"/>
                </a:solidFill>
                <a:effectLst>
                  <a:outerShdw blurRad="38100" dist="38100" dir="2700000" algn="tl">
                    <a:srgbClr val="000000">
                      <a:alpha val="43137"/>
                    </a:srgbClr>
                  </a:outerShdw>
                </a:effectLst>
              </a:rPr>
              <a:t>OSNovation </a:t>
            </a:r>
            <a:r>
              <a:rPr lang="en-US" sz="1600" b="1" i="1" dirty="0">
                <a:solidFill>
                  <a:srgbClr val="FFFF00"/>
                </a:solidFill>
                <a:effectLst>
                  <a:outerShdw blurRad="38100" dist="38100" dir="2700000" algn="tl">
                    <a:srgbClr val="000000">
                      <a:alpha val="43137"/>
                    </a:srgbClr>
                  </a:outerShdw>
                </a:effectLst>
              </a:rPr>
              <a:t>Systems, Inc., Santa Clara, CA </a:t>
            </a:r>
            <a:endParaRPr lang="en-US" sz="1600" b="1" i="1" dirty="0" smtClean="0">
              <a:solidFill>
                <a:srgbClr val="FFFF00"/>
              </a:solidFill>
              <a:effectLst>
                <a:outerShdw blurRad="38100" dist="38100" dir="2700000" algn="tl">
                  <a:srgbClr val="000000">
                    <a:alpha val="43137"/>
                  </a:srgbClr>
                </a:outerShdw>
              </a:effectLst>
            </a:endParaRPr>
          </a:p>
          <a:p>
            <a:pPr algn="ctr"/>
            <a:endParaRPr lang="ru-RU" sz="4000" b="1" dirty="0" smtClean="0">
              <a:solidFill>
                <a:srgbClr val="FFFF00"/>
              </a:solidFill>
              <a:effectLst>
                <a:outerShdw blurRad="38100" dist="38100" dir="2700000" algn="tl">
                  <a:srgbClr val="000000">
                    <a:alpha val="43137"/>
                  </a:srgbClr>
                </a:outerShdw>
              </a:effectLst>
            </a:endParaRPr>
          </a:p>
          <a:p>
            <a:pPr algn="ctr"/>
            <a:r>
              <a:rPr lang="en-US" sz="4000" b="1" dirty="0" smtClean="0">
                <a:solidFill>
                  <a:srgbClr val="FFFF00"/>
                </a:solidFill>
                <a:effectLst>
                  <a:outerShdw blurRad="38100" dist="38100" dir="2700000" algn="tl">
                    <a:srgbClr val="000000">
                      <a:alpha val="43137"/>
                    </a:srgbClr>
                  </a:outerShdw>
                </a:effectLst>
              </a:rPr>
              <a:t>COLD  NUCLEAR  FUSION</a:t>
            </a:r>
            <a:endParaRPr lang="ru-RU" sz="4000" b="1" dirty="0" smtClean="0">
              <a:solidFill>
                <a:srgbClr val="FFFF00"/>
              </a:solidFill>
              <a:effectLst>
                <a:outerShdw blurRad="38100" dist="38100" dir="2700000" algn="tl">
                  <a:srgbClr val="000000">
                    <a:alpha val="43137"/>
                  </a:srgbClr>
                </a:outerShdw>
              </a:effectLst>
            </a:endParaRPr>
          </a:p>
          <a:p>
            <a:pPr algn="ctr"/>
            <a:endParaRPr lang="ru-RU" sz="4000" b="1" dirty="0">
              <a:solidFill>
                <a:srgbClr val="FFFF00"/>
              </a:solidFill>
              <a:effectLst>
                <a:outerShdw blurRad="38100" dist="38100" dir="2700000" algn="tl">
                  <a:srgbClr val="000000">
                    <a:alpha val="43137"/>
                  </a:srgbClr>
                </a:outerShdw>
              </a:effectLst>
            </a:endParaRPr>
          </a:p>
          <a:p>
            <a:pPr algn="ctr"/>
            <a:endParaRPr lang="ru-RU" sz="4000" b="1" dirty="0" smtClean="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364712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10</a:t>
            </a:fld>
            <a:endParaRPr lang="en-US" dirty="0"/>
          </a:p>
        </p:txBody>
      </p:sp>
      <p:sp>
        <p:nvSpPr>
          <p:cNvPr id="6" name="TextBox 5"/>
          <p:cNvSpPr txBox="1"/>
          <p:nvPr/>
        </p:nvSpPr>
        <p:spPr>
          <a:xfrm>
            <a:off x="533400" y="838200"/>
            <a:ext cx="8382000" cy="5078313"/>
          </a:xfrm>
          <a:prstGeom prst="rect">
            <a:avLst/>
          </a:prstGeom>
          <a:noFill/>
        </p:spPr>
        <p:txBody>
          <a:bodyPr wrap="square" rtlCol="0">
            <a:spAutoFit/>
          </a:bodyPr>
          <a:lstStyle/>
          <a:p>
            <a:r>
              <a:rPr lang="ru-RU" sz="3600" b="1" dirty="0" smtClean="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The </a:t>
            </a:r>
            <a:r>
              <a:rPr lang="en-US" sz="3600" b="1" dirty="0" smtClean="0">
                <a:solidFill>
                  <a:srgbClr val="FFFF00"/>
                </a:solidFill>
                <a:effectLst>
                  <a:outerShdw blurRad="38100" dist="38100" dir="2700000" algn="tl">
                    <a:srgbClr val="000000">
                      <a:alpha val="43137"/>
                    </a:srgbClr>
                  </a:outerShdw>
                </a:effectLst>
              </a:rPr>
              <a:t> term  “cold </a:t>
            </a:r>
            <a:r>
              <a:rPr lang="en-US" sz="3600" b="1" dirty="0">
                <a:solidFill>
                  <a:srgbClr val="FFFF00"/>
                </a:solidFill>
                <a:effectLst>
                  <a:outerShdw blurRad="38100" dist="38100" dir="2700000" algn="tl">
                    <a:srgbClr val="000000">
                      <a:alpha val="43137"/>
                    </a:srgbClr>
                  </a:outerShdw>
                </a:effectLst>
              </a:rPr>
              <a:t>fusion” </a:t>
            </a:r>
            <a:r>
              <a:rPr lang="en-US" sz="3600" b="1" dirty="0" smtClean="0">
                <a:solidFill>
                  <a:srgbClr val="FFFF00"/>
                </a:solidFill>
                <a:effectLst>
                  <a:outerShdw blurRad="38100" dist="38100" dir="2700000" algn="tl">
                    <a:srgbClr val="000000">
                      <a:alpha val="43137"/>
                    </a:srgbClr>
                  </a:outerShdw>
                </a:effectLst>
              </a:rPr>
              <a:t> describes  a  number  of  processes  at  relatively  low </a:t>
            </a:r>
            <a:r>
              <a:rPr lang="en-US" sz="3600" b="1" dirty="0">
                <a:solidFill>
                  <a:srgbClr val="FFFF00"/>
                </a:solidFill>
                <a:effectLst>
                  <a:outerShdw blurRad="38100" dist="38100" dir="2700000" algn="tl">
                    <a:srgbClr val="000000">
                      <a:alpha val="43137"/>
                    </a:srgbClr>
                  </a:outerShdw>
                </a:effectLst>
              </a:rPr>
              <a:t>temperature, </a:t>
            </a:r>
            <a:r>
              <a:rPr lang="en-US" sz="3600" b="1" dirty="0" smtClean="0">
                <a:solidFill>
                  <a:srgbClr val="FFFF00"/>
                </a:solidFill>
                <a:effectLst>
                  <a:outerShdw blurRad="38100" dist="38100" dir="2700000" algn="tl">
                    <a:srgbClr val="000000">
                      <a:alpha val="43137"/>
                    </a:srgbClr>
                  </a:outerShdw>
                </a:effectLst>
              </a:rPr>
              <a:t> leading  to  the  generation </a:t>
            </a:r>
            <a:r>
              <a:rPr lang="en-US" sz="3600" b="1" dirty="0">
                <a:solidFill>
                  <a:srgbClr val="FFFF00"/>
                </a:solidFill>
                <a:effectLst>
                  <a:outerShdw blurRad="38100" dist="38100" dir="2700000" algn="tl">
                    <a:srgbClr val="000000">
                      <a:alpha val="43137"/>
                    </a:srgbClr>
                  </a:outerShdw>
                </a:effectLst>
              </a:rPr>
              <a:t>of </a:t>
            </a:r>
            <a:r>
              <a:rPr lang="en-US" sz="3600" b="1" dirty="0" smtClean="0">
                <a:solidFill>
                  <a:srgbClr val="FFFF00"/>
                </a:solidFill>
                <a:effectLst>
                  <a:outerShdw blurRad="38100" dist="38100" dir="2700000" algn="tl">
                    <a:srgbClr val="000000">
                      <a:alpha val="43137"/>
                    </a:srgbClr>
                  </a:outerShdw>
                </a:effectLst>
              </a:rPr>
              <a:t> heat  due  to  the  fusion  </a:t>
            </a:r>
            <a:r>
              <a:rPr lang="en-US" sz="3600" b="1" dirty="0">
                <a:solidFill>
                  <a:srgbClr val="FFFF00"/>
                </a:solidFill>
                <a:effectLst>
                  <a:outerShdw blurRad="38100" dist="38100" dir="2700000" algn="tl">
                    <a:srgbClr val="000000">
                      <a:alpha val="43137"/>
                    </a:srgbClr>
                  </a:outerShdw>
                </a:effectLst>
              </a:rPr>
              <a:t>of </a:t>
            </a:r>
            <a:r>
              <a:rPr lang="en-US" sz="3600" b="1" dirty="0" smtClean="0">
                <a:solidFill>
                  <a:srgbClr val="FFFF00"/>
                </a:solidFill>
                <a:effectLst>
                  <a:outerShdw blurRad="38100" dist="38100" dir="2700000" algn="tl">
                    <a:srgbClr val="000000">
                      <a:alpha val="43137"/>
                    </a:srgbClr>
                  </a:outerShdw>
                </a:effectLst>
              </a:rPr>
              <a:t> two  nuclei</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a:t>
            </a:r>
            <a:endParaRPr lang="en-US" sz="3600" b="1" dirty="0">
              <a:solidFill>
                <a:srgbClr val="FFFF00"/>
              </a:solidFill>
              <a:effectLst>
                <a:outerShdw blurRad="38100" dist="38100" dir="2700000" algn="tl">
                  <a:srgbClr val="000000">
                    <a:alpha val="43137"/>
                  </a:srgbClr>
                </a:outerShdw>
              </a:effectLst>
            </a:endParaRPr>
          </a:p>
          <a:p>
            <a:r>
              <a:rPr lang="en-US" sz="3600" b="1" dirty="0" smtClean="0">
                <a:solidFill>
                  <a:srgbClr val="FFFF00"/>
                </a:solidFill>
                <a:effectLst>
                  <a:outerShdw blurRad="38100" dist="38100" dir="2700000" algn="tl">
                    <a:srgbClr val="000000">
                      <a:alpha val="43137"/>
                    </a:srgbClr>
                  </a:outerShdw>
                </a:effectLst>
              </a:rPr>
              <a:t>          Under  </a:t>
            </a:r>
            <a:r>
              <a:rPr lang="en-US" sz="3600" b="1" dirty="0">
                <a:solidFill>
                  <a:srgbClr val="FFFF00"/>
                </a:solidFill>
                <a:effectLst>
                  <a:outerShdw blurRad="38100" dist="38100" dir="2700000" algn="tl">
                    <a:srgbClr val="000000">
                      <a:alpha val="43137"/>
                    </a:srgbClr>
                  </a:outerShdw>
                </a:effectLst>
              </a:rPr>
              <a:t>normal </a:t>
            </a:r>
            <a:r>
              <a:rPr lang="en-US" sz="3600" b="1" dirty="0" smtClean="0">
                <a:solidFill>
                  <a:srgbClr val="FFFF00"/>
                </a:solidFill>
                <a:effectLst>
                  <a:outerShdw blurRad="38100" dist="38100" dir="2700000" algn="tl">
                    <a:srgbClr val="000000">
                      <a:alpha val="43137"/>
                    </a:srgbClr>
                  </a:outerShdw>
                </a:effectLst>
              </a:rPr>
              <a:t> conditions</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such </a:t>
            </a:r>
            <a:r>
              <a:rPr lang="en-US" sz="3600" b="1" dirty="0">
                <a:solidFill>
                  <a:srgbClr val="FFFF00"/>
                </a:solidFill>
                <a:effectLst>
                  <a:outerShdw blurRad="38100" dist="38100" dir="2700000" algn="tl">
                    <a:srgbClr val="000000">
                      <a:alpha val="43137"/>
                    </a:srgbClr>
                  </a:outerShdw>
                </a:effectLst>
              </a:rPr>
              <a:t>processes </a:t>
            </a:r>
            <a:r>
              <a:rPr lang="en-US" sz="3600" b="1" dirty="0" smtClean="0">
                <a:solidFill>
                  <a:srgbClr val="FFFF00"/>
                </a:solidFill>
                <a:effectLst>
                  <a:outerShdw blurRad="38100" dist="38100" dir="2700000" algn="tl">
                    <a:srgbClr val="000000">
                      <a:alpha val="43137"/>
                    </a:srgbClr>
                  </a:outerShdw>
                </a:effectLst>
              </a:rPr>
              <a:t> are  prevented  </a:t>
            </a:r>
            <a:r>
              <a:rPr lang="en-US" sz="3600" b="1" dirty="0">
                <a:solidFill>
                  <a:srgbClr val="FFFF00"/>
                </a:solidFill>
                <a:effectLst>
                  <a:outerShdw blurRad="38100" dist="38100" dir="2700000" algn="tl">
                    <a:srgbClr val="000000">
                      <a:alpha val="43137"/>
                    </a:srgbClr>
                  </a:outerShdw>
                </a:effectLst>
              </a:rPr>
              <a:t>by </a:t>
            </a:r>
            <a:r>
              <a:rPr lang="en-US" sz="3600" b="1" dirty="0" smtClean="0">
                <a:solidFill>
                  <a:srgbClr val="FFFF00"/>
                </a:solidFill>
                <a:effectLst>
                  <a:outerShdw blurRad="38100" dist="38100" dir="2700000" algn="tl">
                    <a:srgbClr val="000000">
                      <a:alpha val="43137"/>
                    </a:srgbClr>
                  </a:outerShdw>
                </a:effectLst>
              </a:rPr>
              <a:t> the  </a:t>
            </a:r>
            <a:r>
              <a:rPr lang="en-US" sz="3600" b="1" dirty="0">
                <a:solidFill>
                  <a:srgbClr val="FFFF00"/>
                </a:solidFill>
                <a:effectLst>
                  <a:outerShdw blurRad="38100" dist="38100" dir="2700000" algn="tl">
                    <a:srgbClr val="000000">
                      <a:alpha val="43137"/>
                    </a:srgbClr>
                  </a:outerShdw>
                </a:effectLst>
              </a:rPr>
              <a:t>Coulomb </a:t>
            </a:r>
            <a:r>
              <a:rPr lang="en-US" sz="3600" b="1" dirty="0" smtClean="0">
                <a:solidFill>
                  <a:srgbClr val="FFFF00"/>
                </a:solidFill>
                <a:effectLst>
                  <a:outerShdw blurRad="38100" dist="38100" dir="2700000" algn="tl">
                    <a:srgbClr val="000000">
                      <a:alpha val="43137"/>
                    </a:srgbClr>
                  </a:outerShdw>
                </a:effectLst>
              </a:rPr>
              <a:t> barrier</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which  precludes  the  convergence  of  nuclei</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a:t>
            </a:r>
            <a:endParaRPr lang="ru-RU" sz="3600" b="1" dirty="0" smtClean="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211399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29600" y="6356350"/>
            <a:ext cx="457200" cy="365125"/>
          </a:xfrm>
        </p:spPr>
        <p:txBody>
          <a:bodyPr/>
          <a:lstStyle/>
          <a:p>
            <a:fld id="{B6F15528-21DE-4FAA-801E-634DDDAF4B2B}" type="slidenum">
              <a:rPr lang="en-US" smtClean="0"/>
              <a:pPr/>
              <a:t>11</a:t>
            </a:fld>
            <a:endParaRPr lang="en-US" dirty="0"/>
          </a:p>
        </p:txBody>
      </p:sp>
      <p:pic>
        <p:nvPicPr>
          <p:cNvPr id="7" name="Picture 2" descr="R:\users\etsyga\Package 1-13-11\Channeling 2012\обзорный доклад\Zeldovich 1960.jpg"/>
          <p:cNvPicPr>
            <a:picLocks noChangeAspect="1" noChangeArrowheads="1"/>
          </p:cNvPicPr>
          <p:nvPr/>
        </p:nvPicPr>
        <p:blipFill>
          <a:blip r:embed="rId2" cstate="print"/>
          <a:srcRect/>
          <a:stretch>
            <a:fillRect/>
          </a:stretch>
        </p:blipFill>
        <p:spPr bwMode="auto">
          <a:xfrm>
            <a:off x="533400" y="4267200"/>
            <a:ext cx="8229600" cy="870891"/>
          </a:xfrm>
          <a:prstGeom prst="rect">
            <a:avLst/>
          </a:prstGeom>
          <a:noFill/>
        </p:spPr>
      </p:pic>
      <p:sp>
        <p:nvSpPr>
          <p:cNvPr id="12" name="TextBox 11"/>
          <p:cNvSpPr txBox="1"/>
          <p:nvPr/>
        </p:nvSpPr>
        <p:spPr>
          <a:xfrm>
            <a:off x="0" y="0"/>
            <a:ext cx="9144000" cy="892552"/>
          </a:xfrm>
          <a:prstGeom prst="rect">
            <a:avLst/>
          </a:prstGeom>
          <a:noFill/>
        </p:spPr>
        <p:txBody>
          <a:bodyPr wrap="square" rtlCol="0">
            <a:spAutoFit/>
          </a:bodyPr>
          <a:lstStyle/>
          <a:p>
            <a:pPr algn="ctr"/>
            <a:r>
              <a:rPr lang="en-US" sz="2800" b="1" dirty="0">
                <a:solidFill>
                  <a:srgbClr val="FFFF00"/>
                </a:solidFill>
                <a:effectLst>
                  <a:outerShdw blurRad="38100" dist="38100" dir="2700000" algn="tl">
                    <a:srgbClr val="000000">
                      <a:alpha val="43137"/>
                    </a:srgbClr>
                  </a:outerShdw>
                </a:effectLst>
                <a:latin typeface="Calibri" pitchFamily="34" charset="0"/>
              </a:rPr>
              <a:t>Zeldovich</a:t>
            </a:r>
            <a:r>
              <a:rPr lang="en-US" sz="2400" b="1" dirty="0">
                <a:solidFill>
                  <a:srgbClr val="FFFF00"/>
                </a:solidFill>
                <a:effectLst>
                  <a:outerShdw blurRad="38100" dist="38100" dir="2700000" algn="tl">
                    <a:srgbClr val="000000">
                      <a:alpha val="43137"/>
                    </a:srgbClr>
                  </a:outerShdw>
                </a:effectLst>
                <a:latin typeface="Calibri" pitchFamily="34" charset="0"/>
              </a:rPr>
              <a:t>, </a:t>
            </a:r>
            <a:r>
              <a:rPr lang="en-US" sz="2400" b="1" dirty="0" smtClean="0">
                <a:solidFill>
                  <a:srgbClr val="FFFF00"/>
                </a:solidFill>
                <a:effectLst>
                  <a:outerShdw blurRad="38100" dist="38100" dir="2700000" algn="tl">
                    <a:srgbClr val="000000">
                      <a:alpha val="43137"/>
                    </a:srgbClr>
                  </a:outerShdw>
                </a:effectLst>
                <a:latin typeface="Calibri" pitchFamily="34" charset="0"/>
              </a:rPr>
              <a:t>Ya.B</a:t>
            </a:r>
            <a:r>
              <a:rPr lang="en-US" sz="2400" b="1" dirty="0">
                <a:solidFill>
                  <a:srgbClr val="FFFF00"/>
                </a:solidFill>
                <a:effectLst>
                  <a:outerShdw blurRad="38100" dist="38100" dir="2700000" algn="tl">
                    <a:srgbClr val="000000">
                      <a:alpha val="43137"/>
                    </a:srgbClr>
                  </a:outerShdw>
                </a:effectLst>
                <a:latin typeface="Calibri" pitchFamily="34" charset="0"/>
              </a:rPr>
              <a:t>., Gerstein, </a:t>
            </a:r>
            <a:r>
              <a:rPr lang="en-US" sz="2400" b="1" dirty="0" smtClean="0">
                <a:solidFill>
                  <a:srgbClr val="FFFF00"/>
                </a:solidFill>
                <a:effectLst>
                  <a:outerShdw blurRad="38100" dist="38100" dir="2700000" algn="tl">
                    <a:srgbClr val="000000">
                      <a:alpha val="43137"/>
                    </a:srgbClr>
                  </a:outerShdw>
                </a:effectLst>
                <a:latin typeface="Calibri" pitchFamily="34" charset="0"/>
              </a:rPr>
              <a:t>S.S</a:t>
            </a:r>
            <a:r>
              <a:rPr lang="en-US" sz="2400" b="1" dirty="0">
                <a:solidFill>
                  <a:srgbClr val="FFFF00"/>
                </a:solidFill>
                <a:effectLst>
                  <a:outerShdw blurRad="38100" dist="38100" dir="2700000" algn="tl">
                    <a:srgbClr val="000000">
                      <a:alpha val="43137"/>
                    </a:srgbClr>
                  </a:outerShdw>
                </a:effectLst>
                <a:latin typeface="Calibri" pitchFamily="34" charset="0"/>
              </a:rPr>
              <a:t>. (1960</a:t>
            </a:r>
            <a:r>
              <a:rPr lang="en-US" sz="2400" b="1" dirty="0" smtClean="0">
                <a:solidFill>
                  <a:srgbClr val="FFFF00"/>
                </a:solidFill>
                <a:effectLst>
                  <a:outerShdw blurRad="38100" dist="38100" dir="2700000" algn="tl">
                    <a:srgbClr val="000000">
                      <a:alpha val="43137"/>
                    </a:srgbClr>
                  </a:outerShdw>
                </a:effectLst>
                <a:latin typeface="Calibri" pitchFamily="34" charset="0"/>
              </a:rPr>
              <a:t>). </a:t>
            </a:r>
            <a:r>
              <a:rPr lang="en-US" sz="2400" b="1" dirty="0">
                <a:solidFill>
                  <a:srgbClr val="FFFF00"/>
                </a:solidFill>
                <a:effectLst>
                  <a:outerShdw blurRad="38100" dist="38100" dir="2700000" algn="tl">
                    <a:srgbClr val="000000">
                      <a:alpha val="43137"/>
                    </a:srgbClr>
                  </a:outerShdw>
                </a:effectLst>
                <a:latin typeface="Calibri" pitchFamily="34" charset="0"/>
              </a:rPr>
              <a:t>U. F. N., LXXI(4), 1960, 581. </a:t>
            </a:r>
            <a:endParaRPr lang="en-US" sz="2400" b="1" dirty="0" smtClean="0">
              <a:solidFill>
                <a:srgbClr val="FFFF00"/>
              </a:solidFill>
              <a:effectLst>
                <a:outerShdw blurRad="38100" dist="38100" dir="2700000" algn="tl">
                  <a:srgbClr val="000000">
                    <a:alpha val="43137"/>
                  </a:srgbClr>
                </a:outerShdw>
              </a:effectLst>
              <a:latin typeface="Calibri" pitchFamily="34" charset="0"/>
            </a:endParaRPr>
          </a:p>
          <a:p>
            <a:pPr algn="ctr"/>
            <a:r>
              <a:rPr lang="en-US" sz="2400" b="1" dirty="0" smtClean="0">
                <a:solidFill>
                  <a:srgbClr val="FFFF00"/>
                </a:solidFill>
                <a:effectLst>
                  <a:outerShdw blurRad="38100" dist="38100" dir="2700000" algn="tl">
                    <a:srgbClr val="000000">
                      <a:alpha val="43137"/>
                    </a:srgbClr>
                  </a:outerShdw>
                </a:effectLst>
                <a:latin typeface="Calibri" pitchFamily="34" charset="0"/>
              </a:rPr>
              <a:t>Consideration  of  piezo-fusion</a:t>
            </a:r>
            <a:endParaRPr lang="en-US" sz="2400" b="1" dirty="0">
              <a:solidFill>
                <a:srgbClr val="FFFF00"/>
              </a:solidFill>
              <a:effectLst>
                <a:outerShdw blurRad="38100" dist="38100" dir="2700000" algn="tl">
                  <a:srgbClr val="000000">
                    <a:alpha val="43137"/>
                  </a:srgbClr>
                </a:outerShdw>
              </a:effectLst>
              <a:latin typeface="Calibri" pitchFamily="34" charset="0"/>
            </a:endParaRPr>
          </a:p>
        </p:txBody>
      </p:sp>
      <p:sp>
        <p:nvSpPr>
          <p:cNvPr id="14" name="TextBox 13"/>
          <p:cNvSpPr txBox="1"/>
          <p:nvPr/>
        </p:nvSpPr>
        <p:spPr>
          <a:xfrm>
            <a:off x="1688968" y="3810000"/>
            <a:ext cx="2502032" cy="523220"/>
          </a:xfrm>
          <a:prstGeom prst="rect">
            <a:avLst/>
          </a:prstGeom>
          <a:noFill/>
        </p:spPr>
        <p:txBody>
          <a:bodyPr wrap="none" rtlCol="0">
            <a:spAutoFit/>
          </a:bodyPr>
          <a:lstStyle/>
          <a:p>
            <a:r>
              <a:rPr lang="en-US" sz="2800" b="1" dirty="0" smtClean="0">
                <a:solidFill>
                  <a:srgbClr val="FFFF00"/>
                </a:solidFill>
                <a:effectLst>
                  <a:outerShdw blurRad="38100" dist="38100" dir="2700000" algn="tl">
                    <a:srgbClr val="000000">
                      <a:alpha val="43137"/>
                    </a:srgbClr>
                  </a:outerShdw>
                </a:effectLst>
                <a:latin typeface="Calibri" pitchFamily="34" charset="0"/>
              </a:rPr>
              <a:t>Ya.B</a:t>
            </a:r>
            <a:r>
              <a:rPr lang="en-US" sz="2800" b="1" dirty="0">
                <a:solidFill>
                  <a:srgbClr val="FFFF00"/>
                </a:solidFill>
                <a:effectLst>
                  <a:outerShdw blurRad="38100" dist="38100" dir="2700000" algn="tl">
                    <a:srgbClr val="000000">
                      <a:alpha val="43137"/>
                    </a:srgbClr>
                  </a:outerShdw>
                </a:effectLst>
                <a:latin typeface="Calibri" pitchFamily="34" charset="0"/>
              </a:rPr>
              <a:t>. </a:t>
            </a:r>
            <a:r>
              <a:rPr lang="en-US" sz="2800" b="1" dirty="0" smtClean="0">
                <a:solidFill>
                  <a:srgbClr val="FFFF00"/>
                </a:solidFill>
                <a:effectLst>
                  <a:outerShdw blurRad="38100" dist="38100" dir="2700000" algn="tl">
                    <a:srgbClr val="000000">
                      <a:alpha val="43137"/>
                    </a:srgbClr>
                  </a:outerShdw>
                </a:effectLst>
                <a:latin typeface="Calibri" pitchFamily="34" charset="0"/>
              </a:rPr>
              <a:t>Zeldovich</a:t>
            </a:r>
            <a:endParaRPr lang="en-US" sz="2800" b="1"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5332015" y="3810000"/>
            <a:ext cx="2135585" cy="523220"/>
          </a:xfrm>
          <a:prstGeom prst="rect">
            <a:avLst/>
          </a:prstGeom>
          <a:noFill/>
        </p:spPr>
        <p:txBody>
          <a:bodyPr wrap="none" rtlCol="0">
            <a:spAutoFit/>
          </a:bodyPr>
          <a:lstStyle/>
          <a:p>
            <a:r>
              <a:rPr lang="en-US" sz="2800" b="1" dirty="0" smtClean="0">
                <a:solidFill>
                  <a:srgbClr val="FFFF00"/>
                </a:solidFill>
                <a:effectLst>
                  <a:outerShdw blurRad="38100" dist="38100" dir="2700000" algn="tl">
                    <a:srgbClr val="000000">
                      <a:alpha val="43137"/>
                    </a:srgbClr>
                  </a:outerShdw>
                </a:effectLst>
                <a:latin typeface="Calibri" pitchFamily="34" charset="0"/>
              </a:rPr>
              <a:t>S.S</a:t>
            </a:r>
            <a:r>
              <a:rPr lang="en-US" sz="2800" b="1" dirty="0">
                <a:solidFill>
                  <a:srgbClr val="FFFF00"/>
                </a:solidFill>
                <a:effectLst>
                  <a:outerShdw blurRad="38100" dist="38100" dir="2700000" algn="tl">
                    <a:srgbClr val="000000">
                      <a:alpha val="43137"/>
                    </a:srgbClr>
                  </a:outerShdw>
                </a:effectLst>
                <a:latin typeface="Calibri" pitchFamily="34" charset="0"/>
              </a:rPr>
              <a:t>. Gerstein</a:t>
            </a:r>
            <a:endParaRPr lang="en-US" sz="2800" b="1" dirty="0">
              <a:solidFill>
                <a:srgbClr val="FFFF00"/>
              </a:solidFill>
              <a:effectLst>
                <a:outerShdw blurRad="38100" dist="38100" dir="2700000" algn="tl">
                  <a:srgbClr val="000000">
                    <a:alpha val="43137"/>
                  </a:srgbClr>
                </a:outerShdw>
              </a:effectLst>
            </a:endParaRPr>
          </a:p>
        </p:txBody>
      </p:sp>
      <p:sp>
        <p:nvSpPr>
          <p:cNvPr id="16" name="TextBox 15"/>
          <p:cNvSpPr txBox="1"/>
          <p:nvPr/>
        </p:nvSpPr>
        <p:spPr>
          <a:xfrm>
            <a:off x="860984" y="5105301"/>
            <a:ext cx="7556941" cy="954107"/>
          </a:xfrm>
          <a:prstGeom prst="rect">
            <a:avLst/>
          </a:prstGeom>
          <a:noFill/>
        </p:spPr>
        <p:txBody>
          <a:bodyPr wrap="none" rtlCol="0">
            <a:spAutoFit/>
          </a:bodyPr>
          <a:lstStyle/>
          <a:p>
            <a:pPr algn="ct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pressure  needed  to  achieve  the  effect  of  </a:t>
            </a:r>
          </a:p>
          <a:p>
            <a:pPr algn="ctr"/>
            <a:r>
              <a:rPr lang="en-US" sz="2800" b="1" dirty="0" smtClean="0">
                <a:solidFill>
                  <a:srgbClr val="FFFF00"/>
                </a:solidFill>
                <a:effectLst>
                  <a:outerShdw blurRad="38100" dist="38100" dir="2700000" algn="tl">
                    <a:srgbClr val="000000">
                      <a:alpha val="43137"/>
                    </a:srgbClr>
                  </a:outerShdw>
                </a:effectLst>
              </a:rPr>
              <a:t>piezo-fusion </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happens  to  be  too  high.</a:t>
            </a:r>
            <a:endParaRPr lang="en-US" sz="2800" b="1"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3074" name="Picture 2" descr="C:\Users\Tsyganov\Documents\UTSW current\archive 8-15-12 current\Package 1-13-11 current\Channeling 2014\доклад на конференции\доклад на Капри\герштей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2699114" cy="29603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syganov\Documents\UTSW current\archive 8-15-12 current\Package 1-13-11 current\Channeling 2014\доклад на конференции\доклад на Капри\зельдович.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628" y="914400"/>
            <a:ext cx="2757822" cy="296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963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dirty="0"/>
          </a:p>
        </p:txBody>
      </p:sp>
      <p:sp>
        <p:nvSpPr>
          <p:cNvPr id="3" name="Rectangle 2"/>
          <p:cNvSpPr/>
          <p:nvPr/>
        </p:nvSpPr>
        <p:spPr>
          <a:xfrm>
            <a:off x="247650" y="1020901"/>
            <a:ext cx="8743950" cy="3170099"/>
          </a:xfrm>
          <a:prstGeom prst="rect">
            <a:avLst/>
          </a:prstGeom>
        </p:spPr>
        <p:txBody>
          <a:bodyPr wrap="square">
            <a:spAutoFit/>
          </a:bodyPr>
          <a:lstStyle/>
          <a:p>
            <a:r>
              <a:rPr lang="en-US" sz="4000" b="1" dirty="0">
                <a:solidFill>
                  <a:srgbClr val="FFFF00"/>
                </a:solidFill>
                <a:effectLst>
                  <a:outerShdw blurRad="38100" dist="38100" dir="2700000" algn="tl">
                    <a:srgbClr val="000000">
                      <a:alpha val="43137"/>
                    </a:srgbClr>
                  </a:outerShdw>
                </a:effectLst>
              </a:rPr>
              <a:t>A</a:t>
            </a:r>
            <a:r>
              <a:rPr lang="en-US" sz="4000" b="1" dirty="0" smtClean="0">
                <a:solidFill>
                  <a:srgbClr val="FFFF00"/>
                </a:solidFill>
                <a:effectLst>
                  <a:outerShdw blurRad="38100" dist="38100" dir="2700000" algn="tl">
                    <a:srgbClr val="000000">
                      <a:alpha val="43137"/>
                    </a:srgbClr>
                  </a:outerShdw>
                </a:effectLst>
              </a:rPr>
              <a:t>bout  25  </a:t>
            </a:r>
            <a:r>
              <a:rPr lang="en-US" sz="4000" b="1" dirty="0">
                <a:solidFill>
                  <a:srgbClr val="FFFF00"/>
                </a:solidFill>
                <a:effectLst>
                  <a:outerShdw blurRad="38100" dist="38100" dir="2700000" algn="tl">
                    <a:srgbClr val="000000">
                      <a:alpha val="43137"/>
                    </a:srgbClr>
                  </a:outerShdw>
                </a:effectLst>
              </a:rPr>
              <a:t>years </a:t>
            </a:r>
            <a:r>
              <a:rPr lang="en-US" sz="4000" b="1" dirty="0" smtClean="0">
                <a:solidFill>
                  <a:srgbClr val="FFFF00"/>
                </a:solidFill>
                <a:effectLst>
                  <a:outerShdw blurRad="38100" dist="38100" dir="2700000" algn="tl">
                    <a:srgbClr val="000000">
                      <a:alpha val="43137"/>
                    </a:srgbClr>
                  </a:outerShdw>
                </a:effectLst>
              </a:rPr>
              <a:t> ago  Fleischmann  </a:t>
            </a:r>
            <a:r>
              <a:rPr lang="en-US" sz="4000" b="1" dirty="0">
                <a:solidFill>
                  <a:srgbClr val="FFFF00"/>
                </a:solidFill>
                <a:effectLst>
                  <a:outerShdw blurRad="38100" dist="38100" dir="2700000" algn="tl">
                    <a:srgbClr val="000000">
                      <a:alpha val="43137"/>
                    </a:srgbClr>
                  </a:outerShdw>
                </a:effectLst>
              </a:rPr>
              <a:t>and Pons </a:t>
            </a:r>
            <a:r>
              <a:rPr lang="en-US" sz="4000" b="1" dirty="0" smtClean="0">
                <a:solidFill>
                  <a:srgbClr val="FFFF00"/>
                </a:solidFill>
                <a:effectLst>
                  <a:outerShdw blurRad="38100" dist="38100" dir="2700000" algn="tl">
                    <a:srgbClr val="000000">
                      <a:alpha val="43137"/>
                    </a:srgbClr>
                  </a:outerShdw>
                </a:effectLst>
              </a:rPr>
              <a:t> performed  experiments  that  demonstrated  the </a:t>
            </a:r>
            <a:r>
              <a:rPr lang="en-US" sz="4000" b="1" dirty="0">
                <a:solidFill>
                  <a:srgbClr val="FFFF00"/>
                </a:solidFill>
                <a:effectLst>
                  <a:outerShdw blurRad="38100" dist="38100" dir="2700000" algn="tl">
                    <a:srgbClr val="000000">
                      <a:alpha val="43137"/>
                    </a:srgbClr>
                  </a:outerShdw>
                </a:effectLst>
              </a:rPr>
              <a:t>possibility of </a:t>
            </a:r>
            <a:r>
              <a:rPr lang="en-US" sz="4000" b="1" dirty="0" smtClean="0">
                <a:solidFill>
                  <a:srgbClr val="FFFF00"/>
                </a:solidFill>
                <a:effectLst>
                  <a:outerShdw blurRad="38100" dist="38100" dir="2700000" algn="tl">
                    <a:srgbClr val="000000">
                      <a:alpha val="43137"/>
                    </a:srgbClr>
                  </a:outerShdw>
                </a:effectLst>
              </a:rPr>
              <a:t> “</a:t>
            </a:r>
            <a:r>
              <a:rPr lang="en-US" sz="4000" b="1" dirty="0">
                <a:solidFill>
                  <a:srgbClr val="FFFF00"/>
                </a:solidFill>
                <a:effectLst>
                  <a:outerShdw blurRad="38100" dist="38100" dir="2700000" algn="tl">
                    <a:srgbClr val="000000">
                      <a:alpha val="43137"/>
                    </a:srgbClr>
                  </a:outerShdw>
                </a:effectLst>
              </a:rPr>
              <a:t>cold</a:t>
            </a:r>
            <a:r>
              <a:rPr lang="en-US" sz="4000" b="1" dirty="0" smtClean="0">
                <a:solidFill>
                  <a:srgbClr val="FFFF00"/>
                </a:solidFill>
                <a:effectLst>
                  <a:outerShdw blurRad="38100" dist="38100" dir="2700000" algn="tl">
                    <a:srgbClr val="000000">
                      <a:alpha val="43137"/>
                    </a:srgbClr>
                  </a:outerShdw>
                </a:effectLst>
              </a:rPr>
              <a:t>”  DD  fusion  when  nuclear  </a:t>
            </a:r>
            <a:r>
              <a:rPr lang="en-US" sz="4000" b="1" dirty="0">
                <a:solidFill>
                  <a:srgbClr val="FFFF00"/>
                </a:solidFill>
                <a:effectLst>
                  <a:outerShdw blurRad="38100" dist="38100" dir="2700000" algn="tl">
                    <a:srgbClr val="000000">
                      <a:alpha val="43137"/>
                    </a:srgbClr>
                  </a:outerShdw>
                </a:effectLst>
              </a:rPr>
              <a:t>reagents </a:t>
            </a:r>
            <a:r>
              <a:rPr lang="en-US" sz="4000" b="1" dirty="0" smtClean="0">
                <a:solidFill>
                  <a:srgbClr val="FFFF00"/>
                </a:solidFill>
                <a:effectLst>
                  <a:outerShdw blurRad="38100" dist="38100" dir="2700000" algn="tl">
                    <a:srgbClr val="000000">
                      <a:alpha val="43137"/>
                    </a:srgbClr>
                  </a:outerShdw>
                </a:effectLst>
              </a:rPr>
              <a:t> are  implanted  in metallic  </a:t>
            </a:r>
            <a:r>
              <a:rPr lang="en-US" sz="4000" b="1" dirty="0">
                <a:solidFill>
                  <a:srgbClr val="FFFF00"/>
                </a:solidFill>
                <a:effectLst>
                  <a:outerShdw blurRad="38100" dist="38100" dir="2700000" algn="tl">
                    <a:srgbClr val="000000">
                      <a:alpha val="43137"/>
                    </a:srgbClr>
                  </a:outerShdw>
                </a:effectLst>
              </a:rPr>
              <a:t>crystals.</a:t>
            </a:r>
            <a:endParaRPr lang="ru-RU" sz="40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007538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dirty="0">
              <a:solidFill>
                <a:prstClr val="black">
                  <a:tint val="75000"/>
                </a:prstClr>
              </a:solidFill>
            </a:endParaRPr>
          </a:p>
        </p:txBody>
      </p:sp>
      <p:pic>
        <p:nvPicPr>
          <p:cNvPr id="3074" name="Picture 2" descr="C:\Users\Tsyganov\Documents\UTSW current\archive 8-15-12 current\Package 1-13-11 current\Channeling 2014\доклад\fleischman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60" y="908587"/>
            <a:ext cx="7400851" cy="5111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443" y="0"/>
            <a:ext cx="8633902" cy="646331"/>
          </a:xfrm>
          <a:prstGeom prst="rect">
            <a:avLst/>
          </a:prstGeom>
          <a:noFill/>
        </p:spPr>
        <p:txBody>
          <a:bodyPr wrap="none" rtlCol="0">
            <a:spAutoFit/>
          </a:bodyPr>
          <a:lstStyle/>
          <a:p>
            <a:r>
              <a:rPr lang="en-US" sz="3600" b="1" dirty="0">
                <a:solidFill>
                  <a:srgbClr val="FFFF00"/>
                </a:solidFill>
                <a:effectLst>
                  <a:outerShdw blurRad="38100" dist="38100" dir="2700000" algn="tl">
                    <a:srgbClr val="000000">
                      <a:alpha val="43137"/>
                    </a:srgbClr>
                  </a:outerShdw>
                </a:effectLst>
              </a:rPr>
              <a:t>Martin Fleischmann and Stanley Pons, </a:t>
            </a:r>
            <a:r>
              <a:rPr lang="en-US" sz="3600" b="1" dirty="0" smtClean="0">
                <a:solidFill>
                  <a:srgbClr val="FFFF00"/>
                </a:solidFill>
                <a:effectLst>
                  <a:outerShdw blurRad="38100" dist="38100" dir="2700000" algn="tl">
                    <a:srgbClr val="000000">
                      <a:alpha val="43137"/>
                    </a:srgbClr>
                  </a:outerShdw>
                </a:effectLst>
              </a:rPr>
              <a:t>1989</a:t>
            </a:r>
            <a:r>
              <a:rPr lang="ru-RU" sz="3600" b="1" dirty="0" smtClean="0">
                <a:solidFill>
                  <a:srgbClr val="FFFF00"/>
                </a:solidFill>
                <a:effectLst>
                  <a:outerShdw blurRad="38100" dist="38100" dir="2700000" algn="tl">
                    <a:srgbClr val="000000">
                      <a:alpha val="43137"/>
                    </a:srgbClr>
                  </a:outerShdw>
                </a:effectLst>
              </a:rPr>
              <a:t> </a:t>
            </a:r>
            <a:endParaRPr lang="en-US" sz="36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094704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dirty="0">
              <a:solidFill>
                <a:prstClr val="black">
                  <a:tint val="75000"/>
                </a:prstClr>
              </a:solidFill>
            </a:endParaRPr>
          </a:p>
        </p:txBody>
      </p:sp>
      <p:sp>
        <p:nvSpPr>
          <p:cNvPr id="3" name="Rectangle 2"/>
          <p:cNvSpPr/>
          <p:nvPr/>
        </p:nvSpPr>
        <p:spPr>
          <a:xfrm>
            <a:off x="685800" y="228600"/>
            <a:ext cx="7696200" cy="5693866"/>
          </a:xfrm>
          <a:prstGeom prst="rect">
            <a:avLst/>
          </a:prstGeom>
        </p:spPr>
        <p:txBody>
          <a:bodyPr wrap="square">
            <a:spAutoFit/>
          </a:bodyPr>
          <a:lstStyle/>
          <a:p>
            <a:r>
              <a:rPr lang="en-US" sz="2800" b="1" dirty="0" smtClean="0">
                <a:solidFill>
                  <a:srgbClr val="FFFF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Quickly </a:t>
            </a:r>
            <a:r>
              <a:rPr lang="en-US" sz="2800" b="1" dirty="0" smtClean="0">
                <a:solidFill>
                  <a:srgbClr val="FFFF00"/>
                </a:solidFill>
                <a:effectLst>
                  <a:outerShdw blurRad="38100" dist="38100" dir="2700000" algn="tl">
                    <a:srgbClr val="000000">
                      <a:alpha val="43137"/>
                    </a:srgbClr>
                  </a:outerShdw>
                </a:effectLst>
              </a:rPr>
              <a:t> rejected  </a:t>
            </a:r>
            <a:r>
              <a:rPr lang="en-US" sz="2800" b="1" dirty="0">
                <a:solidFill>
                  <a:srgbClr val="FFFF00"/>
                </a:solidFill>
                <a:effectLst>
                  <a:outerShdw blurRad="38100" dist="38100" dir="2700000" algn="tl">
                    <a:srgbClr val="000000">
                      <a:alpha val="43137"/>
                    </a:srgbClr>
                  </a:outerShdw>
                </a:effectLst>
              </a:rPr>
              <a:t>by </a:t>
            </a:r>
            <a:r>
              <a:rPr lang="en-US" sz="2800" b="1" dirty="0" smtClean="0">
                <a:solidFill>
                  <a:srgbClr val="FFFF00"/>
                </a:solidFill>
                <a:effectLst>
                  <a:outerShdw blurRad="38100" dist="38100" dir="2700000" algn="tl">
                    <a:srgbClr val="000000">
                      <a:alpha val="43137"/>
                    </a:srgbClr>
                  </a:outerShdw>
                </a:effectLst>
              </a:rPr>
              <a:t> most  scholars  </a:t>
            </a:r>
            <a:r>
              <a:rPr lang="en-US" sz="2800" b="1" dirty="0">
                <a:solidFill>
                  <a:srgbClr val="FFFF00"/>
                </a:solidFill>
                <a:effectLst>
                  <a:outerShdw blurRad="38100" dist="38100" dir="2700000" algn="tl">
                    <a:srgbClr val="000000">
                      <a:alpha val="43137"/>
                    </a:srgbClr>
                  </a:outerShdw>
                </a:effectLst>
              </a:rPr>
              <a:t>as irreproducible </a:t>
            </a:r>
            <a:r>
              <a:rPr lang="en-US" sz="2800" b="1" dirty="0" smtClean="0">
                <a:solidFill>
                  <a:srgbClr val="FFFF00"/>
                </a:solidFill>
                <a:effectLst>
                  <a:outerShdw blurRad="38100" dist="38100" dir="2700000" algn="tl">
                    <a:srgbClr val="000000">
                      <a:alpha val="43137"/>
                    </a:srgbClr>
                  </a:outerShdw>
                </a:effectLst>
              </a:rPr>
              <a:t> and  not  </a:t>
            </a:r>
            <a:r>
              <a:rPr lang="en-US" sz="2800" b="1" dirty="0">
                <a:solidFill>
                  <a:srgbClr val="FFFF00"/>
                </a:solidFill>
                <a:effectLst>
                  <a:outerShdw blurRad="38100" dist="38100" dir="2700000" algn="tl">
                    <a:srgbClr val="000000">
                      <a:alpha val="43137"/>
                    </a:srgbClr>
                  </a:outerShdw>
                </a:effectLst>
              </a:rPr>
              <a:t>having </a:t>
            </a:r>
            <a:r>
              <a:rPr lang="en-US" sz="2800" b="1" dirty="0" smtClean="0">
                <a:solidFill>
                  <a:srgbClr val="FFFF00"/>
                </a:solidFill>
                <a:effectLst>
                  <a:outerShdw blurRad="38100" dist="38100" dir="2700000" algn="tl">
                    <a:srgbClr val="000000">
                      <a:alpha val="43137"/>
                    </a:srgbClr>
                  </a:outerShdw>
                </a:effectLst>
              </a:rPr>
              <a:t> a  consistent </a:t>
            </a:r>
            <a:r>
              <a:rPr lang="en-US" sz="2800" b="1" dirty="0">
                <a:solidFill>
                  <a:srgbClr val="FFFF00"/>
                </a:solidFill>
                <a:effectLst>
                  <a:outerShdw blurRad="38100" dist="38100" dir="2700000" algn="tl">
                    <a:srgbClr val="000000">
                      <a:alpha val="43137"/>
                    </a:srgbClr>
                  </a:outerShdw>
                </a:effectLst>
              </a:rPr>
              <a:t>theoretical </a:t>
            </a:r>
            <a:r>
              <a:rPr lang="en-US" sz="2800" b="1" dirty="0" smtClean="0">
                <a:solidFill>
                  <a:srgbClr val="FFFF00"/>
                </a:solidFill>
                <a:effectLst>
                  <a:outerShdw blurRad="38100" dist="38100" dir="2700000" algn="tl">
                    <a:srgbClr val="000000">
                      <a:alpha val="43137"/>
                    </a:srgbClr>
                  </a:outerShdw>
                </a:effectLst>
              </a:rPr>
              <a:t> interpretation</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these  </a:t>
            </a:r>
            <a:r>
              <a:rPr lang="en-US" sz="2800" b="1" dirty="0">
                <a:solidFill>
                  <a:srgbClr val="FFFF00"/>
                </a:solidFill>
                <a:effectLst>
                  <a:outerShdw blurRad="38100" dist="38100" dir="2700000" algn="tl">
                    <a:srgbClr val="000000">
                      <a:alpha val="43137"/>
                    </a:srgbClr>
                  </a:outerShdw>
                </a:effectLst>
              </a:rPr>
              <a:t>experiments, however, </a:t>
            </a:r>
            <a:r>
              <a:rPr lang="en-US" sz="2800" b="1" dirty="0" smtClean="0">
                <a:solidFill>
                  <a:srgbClr val="FFFF00"/>
                </a:solidFill>
                <a:effectLst>
                  <a:outerShdw blurRad="38100" dist="38100" dir="2700000" algn="tl">
                    <a:srgbClr val="000000">
                      <a:alpha val="43137"/>
                    </a:srgbClr>
                  </a:outerShdw>
                </a:effectLst>
              </a:rPr>
              <a:t> gradually  began  to  </a:t>
            </a:r>
            <a:r>
              <a:rPr lang="en-US" sz="2800" b="1" dirty="0">
                <a:solidFill>
                  <a:srgbClr val="FFFF00"/>
                </a:solidFill>
                <a:effectLst>
                  <a:outerShdw blurRad="38100" dist="38100" dir="2700000" algn="tl">
                    <a:srgbClr val="000000">
                      <a:alpha val="43137"/>
                    </a:srgbClr>
                  </a:outerShdw>
                </a:effectLst>
              </a:rPr>
              <a:t>give </a:t>
            </a:r>
            <a:r>
              <a:rPr lang="en-US" sz="2800" b="1" dirty="0" smtClean="0">
                <a:solidFill>
                  <a:srgbClr val="FFFF00"/>
                </a:solidFill>
                <a:effectLst>
                  <a:outerShdw blurRad="38100" dist="38100" dir="2700000" algn="tl">
                    <a:srgbClr val="000000">
                      <a:alpha val="43137"/>
                    </a:srgbClr>
                  </a:outerShdw>
                </a:effectLst>
              </a:rPr>
              <a:t> consistent results</a:t>
            </a:r>
            <a:r>
              <a:rPr lang="en-US" sz="2800" b="1" dirty="0">
                <a:solidFill>
                  <a:srgbClr val="FFFF00"/>
                </a:solidFill>
                <a:effectLst>
                  <a:outerShdw blurRad="38100" dist="38100" dir="2700000" algn="tl">
                    <a:srgbClr val="000000">
                      <a:alpha val="43137"/>
                    </a:srgbClr>
                  </a:outerShdw>
                </a:effectLst>
              </a:rPr>
              <a:t>. </a:t>
            </a:r>
            <a:endParaRPr lang="en-US" sz="2800" b="1" dirty="0" smtClean="0">
              <a:solidFill>
                <a:srgbClr val="FFFF00"/>
              </a:solidFill>
              <a:effectLst>
                <a:outerShdw blurRad="38100" dist="38100" dir="2700000" algn="tl">
                  <a:srgbClr val="000000">
                    <a:alpha val="43137"/>
                  </a:srgbClr>
                </a:outerShdw>
              </a:effectLst>
            </a:endParaRPr>
          </a:p>
          <a:p>
            <a:endParaRPr lang="en-US" sz="2800" b="1" dirty="0" smtClean="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Classic  examples  are  the  experiments made  </a:t>
            </a:r>
            <a:r>
              <a:rPr lang="en-US" sz="2800" b="1" dirty="0">
                <a:solidFill>
                  <a:srgbClr val="FFFF00"/>
                </a:solidFill>
                <a:effectLst>
                  <a:outerShdw blurRad="38100" dist="38100" dir="2700000" algn="tl">
                    <a:srgbClr val="000000">
                      <a:alpha val="43137"/>
                    </a:srgbClr>
                  </a:outerShdw>
                </a:effectLst>
              </a:rPr>
              <a:t>by </a:t>
            </a:r>
            <a:r>
              <a:rPr lang="en-US" sz="2800" b="1" dirty="0" smtClean="0">
                <a:solidFill>
                  <a:srgbClr val="FFFF00"/>
                </a:solidFill>
                <a:effectLst>
                  <a:outerShdw blurRad="38100" dist="38100" dir="2700000" algn="tl">
                    <a:srgbClr val="000000">
                      <a:alpha val="43137"/>
                    </a:srgbClr>
                  </a:outerShdw>
                </a:effectLst>
              </a:rPr>
              <a:t> Dr</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McKubre  and  </a:t>
            </a:r>
            <a:r>
              <a:rPr lang="en-US" sz="2800" b="1" dirty="0">
                <a:solidFill>
                  <a:srgbClr val="FFFF00"/>
                </a:solidFill>
                <a:effectLst>
                  <a:outerShdw blurRad="38100" dist="38100" dir="2700000" algn="tl">
                    <a:srgbClr val="000000">
                      <a:alpha val="43137"/>
                    </a:srgbClr>
                  </a:outerShdw>
                </a:effectLst>
              </a:rPr>
              <a:t>his </a:t>
            </a:r>
            <a:r>
              <a:rPr lang="en-US" sz="2800" b="1" dirty="0" smtClean="0">
                <a:solidFill>
                  <a:srgbClr val="FFFF00"/>
                </a:solidFill>
                <a:effectLst>
                  <a:outerShdw blurRad="38100" dist="38100" dir="2700000" algn="tl">
                    <a:srgbClr val="000000">
                      <a:alpha val="43137"/>
                    </a:srgbClr>
                  </a:outerShdw>
                </a:effectLst>
              </a:rPr>
              <a:t> colleagues  at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Stanford  Research  Institute,  </a:t>
            </a:r>
            <a:r>
              <a:rPr lang="en-US" sz="2800" b="1" dirty="0">
                <a:solidFill>
                  <a:srgbClr val="FFFF00"/>
                </a:solidFill>
                <a:effectLst>
                  <a:outerShdw blurRad="38100" dist="38100" dir="2700000" algn="tl">
                    <a:srgbClr val="000000">
                      <a:alpha val="43137"/>
                    </a:srgbClr>
                  </a:outerShdw>
                </a:effectLst>
              </a:rPr>
              <a:t>International. </a:t>
            </a:r>
            <a:r>
              <a:rPr lang="en-US" sz="2800" b="1" dirty="0" smtClean="0">
                <a:solidFill>
                  <a:srgbClr val="FFFF00"/>
                </a:solidFill>
                <a:effectLst>
                  <a:outerShdw blurRad="38100" dist="38100" dir="2700000" algn="tl">
                    <a:srgbClr val="000000">
                      <a:alpha val="43137"/>
                    </a:srgbClr>
                  </a:outerShdw>
                </a:effectLst>
              </a:rPr>
              <a:t> The </a:t>
            </a:r>
            <a:r>
              <a:rPr lang="en-US" sz="2800" b="1" dirty="0">
                <a:solidFill>
                  <a:srgbClr val="FFFF00"/>
                </a:solidFill>
                <a:effectLst>
                  <a:outerShdw blurRad="38100" dist="38100" dir="2700000" algn="tl">
                    <a:srgbClr val="000000">
                      <a:alpha val="43137"/>
                    </a:srgbClr>
                  </a:outerShdw>
                </a:effectLst>
              </a:rPr>
              <a:t>results </a:t>
            </a:r>
            <a:r>
              <a:rPr lang="en-US" sz="2800" b="1" dirty="0" smtClean="0">
                <a:solidFill>
                  <a:srgbClr val="FFFF00"/>
                </a:solidFill>
                <a:effectLst>
                  <a:outerShdw blurRad="38100" dist="38100" dir="2700000" algn="tl">
                    <a:srgbClr val="000000">
                      <a:alpha val="43137"/>
                    </a:srgbClr>
                  </a:outerShdw>
                </a:effectLst>
              </a:rPr>
              <a:t> of  these  </a:t>
            </a:r>
            <a:r>
              <a:rPr lang="en-US" sz="2800" b="1" dirty="0">
                <a:solidFill>
                  <a:srgbClr val="FFFF00"/>
                </a:solidFill>
                <a:effectLst>
                  <a:outerShdw blurRad="38100" dist="38100" dir="2700000" algn="tl">
                    <a:srgbClr val="000000">
                      <a:alpha val="43137"/>
                    </a:srgbClr>
                  </a:outerShdw>
                </a:effectLst>
              </a:rPr>
              <a:t>experiments </a:t>
            </a:r>
            <a:r>
              <a:rPr lang="en-US" sz="2800" b="1" dirty="0" smtClean="0">
                <a:solidFill>
                  <a:srgbClr val="FFFF00"/>
                </a:solidFill>
                <a:effectLst>
                  <a:outerShdw blurRad="38100" dist="38100" dir="2700000" algn="tl">
                    <a:srgbClr val="000000">
                      <a:alpha val="43137"/>
                    </a:srgbClr>
                  </a:outerShdw>
                </a:effectLst>
              </a:rPr>
              <a:t> demonstrated  a  reliable  heat  of  nonchemical  origin</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whereby  the  effect  exceeded  about  100  experimental  errors. </a:t>
            </a:r>
            <a:endParaRPr lang="en-US" sz="28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002304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15</a:t>
            </a:fld>
            <a:endParaRPr lang="en-US" dirty="0"/>
          </a:p>
        </p:txBody>
      </p:sp>
      <p:pic>
        <p:nvPicPr>
          <p:cNvPr id="3074" name="Picture 2" descr="C:\Users\Tsyganov\Documents\UTSW current\archive 8-15-12 current\Package 1-13-11 current\channeling 2010\foto\sri international\IMG_251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685800"/>
            <a:ext cx="8153400" cy="543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0200" y="39469"/>
            <a:ext cx="6297365" cy="646331"/>
          </a:xfrm>
          <a:prstGeom prst="rect">
            <a:avLst/>
          </a:prstGeom>
          <a:noFill/>
        </p:spPr>
        <p:txBody>
          <a:bodyPr wrap="none" rtlCol="0">
            <a:spAutoFit/>
          </a:bodyPr>
          <a:lstStyle/>
          <a:p>
            <a:r>
              <a:rPr lang="en-US" sz="3600" b="1" dirty="0">
                <a:solidFill>
                  <a:srgbClr val="FFFF00"/>
                </a:solidFill>
                <a:effectLst>
                  <a:outerShdw blurRad="38100" dist="38100" dir="2700000" algn="tl">
                    <a:srgbClr val="000000">
                      <a:alpha val="43137"/>
                    </a:srgbClr>
                  </a:outerShdw>
                </a:effectLst>
              </a:rPr>
              <a:t>Dr. </a:t>
            </a:r>
            <a:r>
              <a:rPr lang="en-US" sz="3600" b="1" dirty="0" smtClean="0">
                <a:solidFill>
                  <a:srgbClr val="FFFF00"/>
                </a:solidFill>
                <a:effectLst>
                  <a:outerShdw blurRad="38100" dist="38100" dir="2700000" algn="tl">
                    <a:srgbClr val="000000">
                      <a:alpha val="43137"/>
                    </a:srgbClr>
                  </a:outerShdw>
                </a:effectLst>
              </a:rPr>
              <a:t> McKubre  in  his  laboratory.</a:t>
            </a:r>
            <a:endParaRPr lang="en-US" sz="36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66951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dirty="0"/>
          </a:p>
        </p:txBody>
      </p:sp>
      <p:sp>
        <p:nvSpPr>
          <p:cNvPr id="3" name="TextBox 2"/>
          <p:cNvSpPr txBox="1"/>
          <p:nvPr/>
        </p:nvSpPr>
        <p:spPr>
          <a:xfrm>
            <a:off x="0" y="0"/>
            <a:ext cx="9143999"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The  </a:t>
            </a:r>
            <a:r>
              <a:rPr lang="en-US" sz="3600" b="1" dirty="0">
                <a:solidFill>
                  <a:srgbClr val="FFFF00"/>
                </a:solidFill>
                <a:effectLst>
                  <a:outerShdw blurRad="38100" dist="38100" dir="2700000" algn="tl">
                    <a:srgbClr val="000000">
                      <a:alpha val="43137"/>
                    </a:srgbClr>
                  </a:outerShdw>
                </a:effectLst>
              </a:rPr>
              <a:t>success </a:t>
            </a:r>
            <a:r>
              <a:rPr lang="en-US" sz="3600" b="1" dirty="0" smtClean="0">
                <a:solidFill>
                  <a:srgbClr val="FFFF00"/>
                </a:solidFill>
                <a:effectLst>
                  <a:outerShdw blurRad="38100" dist="38100" dir="2700000" algn="tl">
                    <a:srgbClr val="000000">
                      <a:alpha val="43137"/>
                    </a:srgbClr>
                  </a:outerShdw>
                </a:effectLst>
              </a:rPr>
              <a:t> of  the  experiment  depends  on </a:t>
            </a:r>
            <a:r>
              <a:rPr lang="en-US" sz="3600" b="1" dirty="0">
                <a:solidFill>
                  <a:srgbClr val="FFFF00"/>
                </a:solidFill>
                <a:effectLst>
                  <a:outerShdw blurRad="38100" dist="38100" dir="2700000" algn="tl">
                    <a:srgbClr val="000000">
                      <a:alpha val="43137"/>
                    </a:srgbClr>
                  </a:outerShdw>
                </a:effectLst>
              </a:rPr>
              <a:t>the </a:t>
            </a:r>
            <a:r>
              <a:rPr lang="en-US" sz="3600" b="1" dirty="0" smtClean="0">
                <a:solidFill>
                  <a:srgbClr val="FFFF00"/>
                </a:solidFill>
                <a:effectLst>
                  <a:outerShdw blurRad="38100" dist="38100" dir="2700000" algn="tl">
                    <a:srgbClr val="000000">
                      <a:alpha val="43137"/>
                    </a:srgbClr>
                  </a:outerShdw>
                </a:effectLst>
              </a:rPr>
              <a:t> concentration  of  deuterium.</a:t>
            </a:r>
            <a:endParaRPr lang="it-IT" sz="3600" b="1" dirty="0" smtClean="0">
              <a:solidFill>
                <a:srgbClr val="FFFF00"/>
              </a:solidFill>
              <a:effectLst>
                <a:outerShdw blurRad="38100" dist="38100" dir="2700000" algn="tl">
                  <a:srgbClr val="000000">
                    <a:alpha val="43137"/>
                  </a:srgbClr>
                </a:outerShdw>
              </a:effectLst>
            </a:endParaRPr>
          </a:p>
        </p:txBody>
      </p:sp>
      <p:pic>
        <p:nvPicPr>
          <p:cNvPr id="4" name="Picture 3" descr="D to Pd ratio.jpg"/>
          <p:cNvPicPr>
            <a:picLocks noChangeAspect="1"/>
          </p:cNvPicPr>
          <p:nvPr/>
        </p:nvPicPr>
        <p:blipFill>
          <a:blip r:embed="rId2" cstate="print"/>
          <a:stretch>
            <a:fillRect/>
          </a:stretch>
        </p:blipFill>
        <p:spPr>
          <a:xfrm>
            <a:off x="1706429" y="1219506"/>
            <a:ext cx="5684972" cy="4266894"/>
          </a:xfrm>
          <a:prstGeom prst="rect">
            <a:avLst/>
          </a:prstGeom>
        </p:spPr>
      </p:pic>
      <p:sp>
        <p:nvSpPr>
          <p:cNvPr id="9" name="Rectangle 8"/>
          <p:cNvSpPr/>
          <p:nvPr/>
        </p:nvSpPr>
        <p:spPr>
          <a:xfrm>
            <a:off x="152400" y="5602069"/>
            <a:ext cx="8839200" cy="646331"/>
          </a:xfrm>
          <a:prstGeom prst="rect">
            <a:avLst/>
          </a:prstGeom>
        </p:spPr>
        <p:txBody>
          <a:bodyPr wrap="square">
            <a:spAutoFit/>
          </a:bodyPr>
          <a:lstStyle/>
          <a:p>
            <a:pPr lvl="0" algn="ctr"/>
            <a:r>
              <a:rPr lang="it-IT" b="1" dirty="0">
                <a:solidFill>
                  <a:srgbClr val="FFFF00"/>
                </a:solidFill>
                <a:effectLst>
                  <a:outerShdw blurRad="38100" dist="38100" dir="2700000" algn="tl">
                    <a:srgbClr val="000000">
                      <a:alpha val="43137"/>
                    </a:srgbClr>
                  </a:outerShdw>
                </a:effectLst>
              </a:rPr>
              <a:t>Michael  C.H.  McKubre,  Francis  L. Tanzella</a:t>
            </a:r>
            <a:r>
              <a:rPr lang="ru-RU" b="1" dirty="0">
                <a:solidFill>
                  <a:srgbClr val="FFFF00"/>
                </a:solidFill>
                <a:effectLst>
                  <a:outerShdw blurRad="38100" dist="38100" dir="2700000" algn="tl">
                    <a:srgbClr val="000000">
                      <a:alpha val="43137"/>
                    </a:srgbClr>
                  </a:outerShdw>
                </a:effectLst>
              </a:rPr>
              <a:t>,</a:t>
            </a:r>
            <a:r>
              <a:rPr lang="it-IT" b="1" dirty="0">
                <a:solidFill>
                  <a:srgbClr val="FFFF00"/>
                </a:solidFill>
                <a:effectLst>
                  <a:outerShdw blurRad="38100" dist="38100" dir="2700000" algn="tl">
                    <a:srgbClr val="000000">
                      <a:alpha val="43137"/>
                    </a:srgbClr>
                  </a:outerShdw>
                </a:effectLst>
              </a:rPr>
              <a:t>  and  Vittorio  Violante</a:t>
            </a:r>
            <a:r>
              <a:rPr lang="en-US" b="1" dirty="0">
                <a:solidFill>
                  <a:srgbClr val="FFFF00"/>
                </a:solidFill>
                <a:effectLst>
                  <a:outerShdw blurRad="38100" dist="38100" dir="2700000" algn="tl">
                    <a:srgbClr val="000000">
                      <a:alpha val="43137"/>
                    </a:srgbClr>
                  </a:outerShdw>
                </a:effectLst>
              </a:rPr>
              <a:t>,  Journal  of  Condensed  </a:t>
            </a:r>
          </a:p>
          <a:p>
            <a:pPr lvl="0" algn="ctr"/>
            <a:r>
              <a:rPr lang="en-US" b="1" dirty="0">
                <a:solidFill>
                  <a:srgbClr val="FFFF00"/>
                </a:solidFill>
                <a:effectLst>
                  <a:outerShdw blurRad="38100" dist="38100" dir="2700000" algn="tl">
                    <a:srgbClr val="000000">
                      <a:alpha val="43137"/>
                    </a:srgbClr>
                  </a:outerShdw>
                </a:effectLst>
              </a:rPr>
              <a:t>Matter Nuclear  Science,  Volume  8,  May  2012,  p.  187</a:t>
            </a: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706555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dirty="0"/>
          </a:p>
        </p:txBody>
      </p:sp>
      <p:pic>
        <p:nvPicPr>
          <p:cNvPr id="3074" name="Picture 2" descr="C:\Users\Tsyganov\Documents\UTSW current\archive 8-15-12 current\Package 1-13-11 current\Channeling 2014\доклад в Дубне\calorimet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88" y="1066800"/>
            <a:ext cx="8285511" cy="50679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954107"/>
          </a:xfrm>
          <a:prstGeom prst="rect">
            <a:avLst/>
          </a:prstGeom>
        </p:spPr>
        <p:txBody>
          <a:bodyPr wrap="square">
            <a:spAutoFit/>
          </a:bodyPr>
          <a:lstStyle/>
          <a:p>
            <a:r>
              <a:rPr lang="en-US" sz="2800" b="1" dirty="0">
                <a:solidFill>
                  <a:srgbClr val="FFFF00"/>
                </a:solidFill>
                <a:effectLst>
                  <a:outerShdw blurRad="38100" dist="38100" dir="2700000" algn="tl">
                    <a:srgbClr val="000000">
                      <a:alpha val="43137"/>
                    </a:srgbClr>
                  </a:outerShdw>
                </a:effectLst>
              </a:rPr>
              <a:t>Excess </a:t>
            </a:r>
            <a:r>
              <a:rPr lang="en-US" sz="2800" b="1" dirty="0" smtClean="0">
                <a:solidFill>
                  <a:srgbClr val="FFFF00"/>
                </a:solidFill>
                <a:effectLst>
                  <a:outerShdw blurRad="38100" dist="38100" dir="2700000" algn="tl">
                    <a:srgbClr val="000000">
                      <a:alpha val="43137"/>
                    </a:srgbClr>
                  </a:outerShdw>
                </a:effectLst>
              </a:rPr>
              <a:t> heat  in  W</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depending  on  the  </a:t>
            </a:r>
            <a:r>
              <a:rPr lang="en-US" sz="2800" b="1" dirty="0">
                <a:solidFill>
                  <a:srgbClr val="FFFF00"/>
                </a:solidFill>
                <a:effectLst>
                  <a:outerShdw blurRad="38100" dist="38100" dir="2700000" algn="tl">
                    <a:srgbClr val="000000">
                      <a:alpha val="43137"/>
                    </a:srgbClr>
                  </a:outerShdw>
                </a:effectLst>
              </a:rPr>
              <a:t>value </a:t>
            </a:r>
            <a:r>
              <a:rPr lang="en-US" sz="2800" b="1" dirty="0" smtClean="0">
                <a:solidFill>
                  <a:srgbClr val="FFFF00"/>
                </a:solidFill>
                <a:effectLst>
                  <a:outerShdw blurRad="38100" dist="38100" dir="2700000" algn="tl">
                    <a:srgbClr val="000000">
                      <a:alpha val="43137"/>
                    </a:srgbClr>
                  </a:outerShdw>
                </a:effectLst>
              </a:rPr>
              <a:t> of  the</a:t>
            </a:r>
          </a:p>
          <a:p>
            <a:r>
              <a:rPr lang="en-US" sz="2800" b="1" dirty="0" smtClean="0">
                <a:solidFill>
                  <a:srgbClr val="FFFF00"/>
                </a:solidFill>
                <a:effectLst>
                  <a:outerShdw blurRad="38100" dist="38100" dir="2700000" algn="tl">
                    <a:srgbClr val="000000">
                      <a:alpha val="43137"/>
                    </a:srgbClr>
                  </a:outerShdw>
                </a:effectLst>
              </a:rPr>
              <a:t>electrochemical  current</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in the </a:t>
            </a:r>
            <a:r>
              <a:rPr lang="en-US" sz="2800" b="1" dirty="0">
                <a:solidFill>
                  <a:srgbClr val="FFFF00"/>
                </a:solidFill>
                <a:effectLst>
                  <a:outerShdw blurRad="38100" dist="38100" dir="2700000" algn="tl">
                    <a:srgbClr val="000000">
                      <a:alpha val="43137"/>
                    </a:srgbClr>
                  </a:outerShdw>
                </a:effectLst>
              </a:rPr>
              <a:t>experiments of Dr. </a:t>
            </a:r>
            <a:r>
              <a:rPr lang="en-US" sz="2800" b="1" dirty="0" smtClean="0">
                <a:solidFill>
                  <a:srgbClr val="FFFF00"/>
                </a:solidFill>
                <a:effectLst>
                  <a:outerShdw blurRad="38100" dist="38100" dir="2700000" algn="tl">
                    <a:srgbClr val="000000">
                      <a:alpha val="43137"/>
                    </a:srgbClr>
                  </a:outerShdw>
                </a:effectLst>
              </a:rPr>
              <a:t>McKubre</a:t>
            </a:r>
            <a:r>
              <a:rPr lang="ru-RU" sz="2800" b="1" dirty="0" smtClean="0">
                <a:solidFill>
                  <a:srgbClr val="FFFF00"/>
                </a:solidFill>
                <a:effectLst>
                  <a:outerShdw blurRad="38100" dist="38100" dir="2700000" algn="tl">
                    <a:srgbClr val="000000">
                      <a:alpha val="43137"/>
                    </a:srgbClr>
                  </a:outerShdw>
                </a:effectLst>
              </a:rPr>
              <a:t> </a:t>
            </a:r>
            <a:endParaRPr lang="en-US" sz="28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854073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TextBox 4"/>
          <p:cNvSpPr txBox="1"/>
          <p:nvPr/>
        </p:nvSpPr>
        <p:spPr>
          <a:xfrm>
            <a:off x="0" y="0"/>
            <a:ext cx="9144000"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The  </a:t>
            </a:r>
            <a:r>
              <a:rPr lang="en-US" sz="2800" b="1" dirty="0">
                <a:solidFill>
                  <a:srgbClr val="FFFF00"/>
                </a:solidFill>
                <a:effectLst>
                  <a:outerShdw blurRad="38100" dist="38100" dir="2700000" algn="tl">
                    <a:srgbClr val="000000">
                      <a:alpha val="43137"/>
                    </a:srgbClr>
                  </a:outerShdw>
                </a:effectLst>
              </a:rPr>
              <a:t>fcc </a:t>
            </a:r>
            <a:r>
              <a:rPr lang="en-US" sz="2800" b="1" dirty="0" smtClean="0">
                <a:solidFill>
                  <a:srgbClr val="FFFF00"/>
                </a:solidFill>
                <a:effectLst>
                  <a:outerShdw blurRad="38100" dist="38100" dir="2700000" algn="tl">
                    <a:srgbClr val="000000">
                      <a:alpha val="43137"/>
                    </a:srgbClr>
                  </a:outerShdw>
                </a:effectLst>
              </a:rPr>
              <a:t> crystal  structure</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Small  circles  marked </a:t>
            </a:r>
          </a:p>
          <a:p>
            <a:pPr algn="ctr"/>
            <a:r>
              <a:rPr lang="en-US" sz="2800" b="1" dirty="0">
                <a:solidFill>
                  <a:srgbClr val="FFFF00"/>
                </a:solidFill>
                <a:effectLst>
                  <a:outerShdw blurRad="38100" dist="38100" dir="2700000" algn="tl">
                    <a:srgbClr val="000000">
                      <a:alpha val="43137"/>
                    </a:srgbClr>
                  </a:outerShdw>
                </a:effectLst>
              </a:rPr>
              <a:t>o</a:t>
            </a:r>
            <a:r>
              <a:rPr lang="en-US" sz="2800" b="1" dirty="0" smtClean="0">
                <a:solidFill>
                  <a:srgbClr val="FFFF00"/>
                </a:solidFill>
                <a:effectLst>
                  <a:outerShdw blurRad="38100" dist="38100" dir="2700000" algn="tl">
                    <a:srgbClr val="000000">
                      <a:alpha val="43137"/>
                    </a:srgbClr>
                  </a:outerShdw>
                </a:effectLst>
              </a:rPr>
              <a:t>ctahedral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deepest)  </a:t>
            </a:r>
            <a:r>
              <a:rPr lang="en-US" sz="2800" b="1" dirty="0">
                <a:solidFill>
                  <a:srgbClr val="FFFF00"/>
                </a:solidFill>
                <a:effectLst>
                  <a:outerShdw blurRad="38100" dist="38100" dir="2700000" algn="tl">
                    <a:srgbClr val="000000">
                      <a:alpha val="43137"/>
                    </a:srgbClr>
                  </a:outerShdw>
                </a:effectLst>
              </a:rPr>
              <a:t>niches</a:t>
            </a:r>
            <a:r>
              <a:rPr lang="en-US" sz="2800" b="1" dirty="0" smtClean="0">
                <a:solidFill>
                  <a:srgbClr val="FFFF00"/>
                </a:solidFill>
                <a:effectLst>
                  <a:outerShdw blurRad="38100" dist="38100" dir="2700000" algn="tl">
                    <a:srgbClr val="000000">
                      <a:alpha val="43137"/>
                    </a:srgbClr>
                  </a:outerShdw>
                </a:effectLst>
              </a:rPr>
              <a:t>.</a:t>
            </a:r>
          </a:p>
        </p:txBody>
      </p:sp>
      <p:pic>
        <p:nvPicPr>
          <p:cNvPr id="7" name="Picture 2" descr="C:\Users\Tsyganov\Documents\UTSW current\archive 8-15-12 current\Package 1-13-11 current\Channeling 2014\доклад в Дубне\ячейка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33" y="1050970"/>
            <a:ext cx="7418867" cy="5039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835234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19</a:t>
            </a:fld>
            <a:endParaRPr lang="en-US" dirty="0"/>
          </a:p>
        </p:txBody>
      </p:sp>
      <p:sp>
        <p:nvSpPr>
          <p:cNvPr id="6" name="TextBox 5"/>
          <p:cNvSpPr txBox="1"/>
          <p:nvPr/>
        </p:nvSpPr>
        <p:spPr>
          <a:xfrm>
            <a:off x="0" y="364153"/>
            <a:ext cx="9144000" cy="5447645"/>
          </a:xfrm>
          <a:prstGeom prst="rect">
            <a:avLst/>
          </a:prstGeom>
          <a:noFill/>
        </p:spPr>
        <p:txBody>
          <a:bodyPr wrap="square" rtlCol="0">
            <a:spAutoFit/>
          </a:bodyPr>
          <a:lstStyle/>
          <a:p>
            <a:pPr algn="ctr"/>
            <a:r>
              <a:rPr lang="en-US" sz="4400" b="1" dirty="0">
                <a:solidFill>
                  <a:srgbClr val="FFFF00"/>
                </a:solidFill>
                <a:effectLst>
                  <a:outerShdw blurRad="38100" dist="38100" dir="2700000" algn="tl">
                    <a:srgbClr val="000000">
                      <a:alpha val="43137"/>
                    </a:srgbClr>
                  </a:outerShdw>
                </a:effectLst>
              </a:rPr>
              <a:t>History of cold fusion “in vitro</a:t>
            </a:r>
            <a:r>
              <a:rPr lang="en-US" sz="4400" b="1" dirty="0" smtClean="0">
                <a:solidFill>
                  <a:srgbClr val="FFFF00"/>
                </a:solidFill>
                <a:effectLst>
                  <a:outerShdw blurRad="38100" dist="38100" dir="2700000" algn="tl">
                    <a:srgbClr val="000000">
                      <a:alpha val="43137"/>
                    </a:srgbClr>
                  </a:outerShdw>
                </a:effectLst>
              </a:rPr>
              <a:t>”</a:t>
            </a:r>
          </a:p>
          <a:p>
            <a:pPr algn="ctr"/>
            <a:endParaRPr lang="en-US" sz="2800" b="1" dirty="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1.  </a:t>
            </a:r>
            <a:r>
              <a:rPr lang="en-US" sz="2800" b="1" dirty="0" smtClean="0">
                <a:solidFill>
                  <a:srgbClr val="FFFF00"/>
                </a:solidFill>
                <a:effectLst>
                  <a:outerShdw blurRad="38100" dist="38100" dir="2700000" algn="tl">
                    <a:srgbClr val="000000">
                      <a:alpha val="43137"/>
                    </a:srgbClr>
                  </a:outerShdw>
                </a:effectLst>
              </a:rPr>
              <a:t>  Martin </a:t>
            </a:r>
            <a:r>
              <a:rPr lang="en-US" sz="2800" b="1" dirty="0">
                <a:solidFill>
                  <a:srgbClr val="FFFF00"/>
                </a:solidFill>
                <a:effectLst>
                  <a:outerShdw blurRad="38100" dist="38100" dir="2700000" algn="tl">
                    <a:srgbClr val="000000">
                      <a:alpha val="43137"/>
                    </a:srgbClr>
                  </a:outerShdw>
                </a:effectLst>
              </a:rPr>
              <a:t>Fleischmann </a:t>
            </a:r>
            <a:r>
              <a:rPr lang="en-US" sz="2800" b="1" dirty="0" smtClean="0">
                <a:solidFill>
                  <a:srgbClr val="FFFF00"/>
                </a:solidFill>
                <a:effectLst>
                  <a:outerShdw blurRad="38100" dist="38100" dir="2700000" algn="tl">
                    <a:srgbClr val="000000">
                      <a:alpha val="43137"/>
                    </a:srgbClr>
                  </a:outerShdw>
                </a:effectLst>
              </a:rPr>
              <a:t>			1989–2012</a:t>
            </a:r>
            <a:endParaRPr lang="en-US" sz="2800" b="1" dirty="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2. </a:t>
            </a:r>
            <a:r>
              <a:rPr lang="en-US" sz="2800" b="1" dirty="0" smtClean="0">
                <a:solidFill>
                  <a:srgbClr val="FFFF00"/>
                </a:solidFill>
                <a:effectLst>
                  <a:outerShdw blurRad="38100" dist="38100" dir="2700000" algn="tl">
                    <a:srgbClr val="000000">
                      <a:alpha val="43137"/>
                    </a:srgbClr>
                  </a:outerShdw>
                </a:effectLst>
              </a:rPr>
              <a:t>   Michael </a:t>
            </a:r>
            <a:r>
              <a:rPr lang="en-US" sz="2800" b="1" dirty="0">
                <a:solidFill>
                  <a:srgbClr val="FFFF00"/>
                </a:solidFill>
                <a:effectLst>
                  <a:outerShdw blurRad="38100" dist="38100" dir="2700000" algn="tl">
                    <a:srgbClr val="000000">
                      <a:alpha val="43137"/>
                    </a:srgbClr>
                  </a:outerShdw>
                </a:effectLst>
              </a:rPr>
              <a:t>McKubre </a:t>
            </a:r>
            <a:r>
              <a:rPr lang="en-US" sz="2800" b="1" dirty="0" smtClean="0">
                <a:solidFill>
                  <a:srgbClr val="FFFF00"/>
                </a:solidFill>
                <a:effectLst>
                  <a:outerShdw blurRad="38100" dist="38100" dir="2700000" algn="tl">
                    <a:srgbClr val="000000">
                      <a:alpha val="43137"/>
                    </a:srgbClr>
                  </a:outerShdw>
                </a:effectLst>
              </a:rPr>
              <a:t>			1992–today</a:t>
            </a:r>
            <a:endParaRPr lang="en-US" sz="2800" b="1" dirty="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3. </a:t>
            </a:r>
            <a:r>
              <a:rPr lang="en-US" sz="2800" b="1" dirty="0" smtClean="0">
                <a:solidFill>
                  <a:srgbClr val="FFFF00"/>
                </a:solidFill>
                <a:effectLst>
                  <a:outerShdw blurRad="38100" dist="38100" dir="2700000" algn="tl">
                    <a:srgbClr val="000000">
                      <a:alpha val="43137"/>
                    </a:srgbClr>
                  </a:outerShdw>
                </a:effectLst>
              </a:rPr>
              <a:t>   Yoshiaki </a:t>
            </a:r>
            <a:r>
              <a:rPr lang="en-US" sz="2800" b="1" dirty="0">
                <a:solidFill>
                  <a:srgbClr val="FFFF00"/>
                </a:solidFill>
                <a:effectLst>
                  <a:outerShdw blurRad="38100" dist="38100" dir="2700000" algn="tl">
                    <a:srgbClr val="000000">
                      <a:alpha val="43137"/>
                    </a:srgbClr>
                  </a:outerShdw>
                </a:effectLst>
              </a:rPr>
              <a:t>Arata </a:t>
            </a:r>
            <a:r>
              <a:rPr lang="en-US" sz="2800" b="1" dirty="0" smtClean="0">
                <a:solidFill>
                  <a:srgbClr val="FFFF00"/>
                </a:solidFill>
                <a:effectLst>
                  <a:outerShdw blurRad="38100" dist="38100" dir="2700000" algn="tl">
                    <a:srgbClr val="000000">
                      <a:alpha val="43137"/>
                    </a:srgbClr>
                  </a:outerShdw>
                </a:effectLst>
              </a:rPr>
              <a:t>			1998–2008</a:t>
            </a:r>
            <a:endParaRPr lang="en-US" sz="2800" b="1" dirty="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4. </a:t>
            </a:r>
            <a:r>
              <a:rPr lang="en-US" sz="2800" b="1" dirty="0" smtClean="0">
                <a:solidFill>
                  <a:srgbClr val="FFFF00"/>
                </a:solidFill>
                <a:effectLst>
                  <a:outerShdw blurRad="38100" dist="38100" dir="2700000" algn="tl">
                    <a:srgbClr val="000000">
                      <a:alpha val="43137"/>
                    </a:srgbClr>
                  </a:outerShdw>
                </a:effectLst>
              </a:rPr>
              <a:t>   Hagelstein </a:t>
            </a:r>
            <a:r>
              <a:rPr lang="en-US" sz="2800" b="1" dirty="0">
                <a:solidFill>
                  <a:srgbClr val="FFFF00"/>
                </a:solidFill>
                <a:effectLst>
                  <a:outerShdw blurRad="38100" dist="38100" dir="2700000" algn="tl">
                    <a:srgbClr val="000000">
                      <a:alpha val="43137"/>
                    </a:srgbClr>
                  </a:outerShdw>
                </a:effectLst>
              </a:rPr>
              <a:t>and Swartz (MIT) </a:t>
            </a:r>
            <a:r>
              <a:rPr lang="en-US" sz="2800" b="1" dirty="0" smtClean="0">
                <a:solidFill>
                  <a:srgbClr val="FFFF00"/>
                </a:solidFill>
                <a:effectLst>
                  <a:outerShdw blurRad="38100" dist="38100" dir="2700000" algn="tl">
                    <a:srgbClr val="000000">
                      <a:alpha val="43137"/>
                    </a:srgbClr>
                  </a:outerShdw>
                </a:effectLst>
              </a:rPr>
              <a:t>	1992–today</a:t>
            </a:r>
            <a:endParaRPr lang="en-US" sz="2800" b="1" dirty="0">
              <a:solidFill>
                <a:srgbClr val="FFFF00"/>
              </a:solidFill>
              <a:effectLst>
                <a:outerShdw blurRad="38100" dist="38100" dir="2700000" algn="tl">
                  <a:srgbClr val="000000">
                    <a:alpha val="43137"/>
                  </a:srgbClr>
                </a:outerShdw>
              </a:effectLst>
            </a:endParaRPr>
          </a:p>
          <a:p>
            <a:pPr algn="ctr"/>
            <a:endParaRPr lang="ru-RU" sz="2400" b="1" dirty="0" smtClean="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	About </a:t>
            </a:r>
            <a:r>
              <a:rPr lang="en-US" sz="2400" b="1" dirty="0">
                <a:solidFill>
                  <a:srgbClr val="FFFF00"/>
                </a:solidFill>
                <a:effectLst>
                  <a:outerShdw blurRad="38100" dist="38100" dir="2700000" algn="tl">
                    <a:srgbClr val="000000">
                      <a:alpha val="43137"/>
                    </a:srgbClr>
                  </a:outerShdw>
                </a:effectLst>
              </a:rPr>
              <a:t>20–30 working groups in the US, Western Europe, Russia, Japan, and China.</a:t>
            </a:r>
          </a:p>
          <a:p>
            <a:endParaRPr lang="en-US" sz="2800" b="1" dirty="0" smtClean="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During </a:t>
            </a:r>
            <a:r>
              <a:rPr lang="en-US" sz="2400" b="1" dirty="0">
                <a:solidFill>
                  <a:srgbClr val="FFFF00"/>
                </a:solidFill>
                <a:effectLst>
                  <a:outerShdw blurRad="38100" dist="38100" dir="2700000" algn="tl">
                    <a:srgbClr val="000000">
                      <a:alpha val="43137"/>
                    </a:srgbClr>
                  </a:outerShdw>
                </a:effectLst>
              </a:rPr>
              <a:t>the last year, the first four patents were issued for cold fusion (US, Europe, China</a:t>
            </a:r>
            <a:r>
              <a:rPr lang="en-US" sz="2400" b="1" dirty="0" smtClean="0">
                <a:solidFill>
                  <a:srgbClr val="FFFF00"/>
                </a:solidFill>
                <a:effectLst>
                  <a:outerShdw blurRad="38100" dist="38100" dir="2700000" algn="tl">
                    <a:srgbClr val="000000">
                      <a:alpha val="43137"/>
                    </a:srgbClr>
                  </a:outerShdw>
                </a:effectLst>
              </a:rPr>
              <a:t>)</a:t>
            </a:r>
            <a:endParaRPr lang="en-US" sz="2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21529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dirty="0"/>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8" name="TextBox 7"/>
          <p:cNvSpPr txBox="1"/>
          <p:nvPr/>
        </p:nvSpPr>
        <p:spPr>
          <a:xfrm>
            <a:off x="613349" y="1066800"/>
            <a:ext cx="7962373" cy="4091889"/>
          </a:xfrm>
          <a:prstGeom prst="rect">
            <a:avLst/>
          </a:prstGeom>
          <a:noFill/>
        </p:spPr>
        <p:txBody>
          <a:bodyPr wrap="none" rtlCol="0">
            <a:spAutoFit/>
          </a:bodyPr>
          <a:lstStyle/>
          <a:p>
            <a:pPr algn="ctr">
              <a:lnSpc>
                <a:spcPct val="115000"/>
              </a:lnSpc>
            </a:pPr>
            <a:r>
              <a:rPr lang="en-US" sz="4400" b="1" dirty="0" smtClean="0">
                <a:solidFill>
                  <a:srgbClr val="FFFF00"/>
                </a:solidFill>
                <a:effectLst>
                  <a:outerShdw blurRad="38100" dist="38100" dir="2700000" algn="tl">
                    <a:srgbClr val="000000">
                      <a:alpha val="43137"/>
                    </a:srgbClr>
                  </a:outerShdw>
                </a:effectLst>
                <a:ea typeface="Calibri"/>
                <a:cs typeface="Times New Roman"/>
              </a:rPr>
              <a:t>Cold  Nuclear  Fusion</a:t>
            </a:r>
            <a:endParaRPr lang="en-US" sz="3200" b="1" dirty="0" smtClean="0">
              <a:solidFill>
                <a:srgbClr val="FFFF00"/>
              </a:solidFill>
              <a:effectLst>
                <a:outerShdw blurRad="38100" dist="38100" dir="2700000" algn="tl">
                  <a:srgbClr val="000000">
                    <a:alpha val="43137"/>
                  </a:srgbClr>
                </a:outerShdw>
              </a:effectLst>
              <a:ea typeface="Calibri"/>
              <a:cs typeface="Times New Roman"/>
            </a:endParaRPr>
          </a:p>
          <a:p>
            <a:pPr algn="ctr">
              <a:lnSpc>
                <a:spcPct val="115000"/>
              </a:lnSpc>
            </a:pPr>
            <a:endParaRPr lang="en-US" sz="4400" dirty="0" smtClean="0">
              <a:solidFill>
                <a:srgbClr val="FFFF00"/>
              </a:solidFill>
              <a:effectLst>
                <a:outerShdw blurRad="38100" dist="38100" dir="2700000" algn="tl">
                  <a:srgbClr val="000000">
                    <a:alpha val="43137"/>
                  </a:srgbClr>
                </a:outerShdw>
              </a:effectLst>
              <a:ea typeface="Calibri"/>
              <a:cs typeface="Times New Roman"/>
            </a:endParaRPr>
          </a:p>
          <a:p>
            <a:pPr>
              <a:lnSpc>
                <a:spcPct val="115000"/>
              </a:lnSpc>
            </a:pPr>
            <a:r>
              <a:rPr lang="en-US" sz="2400" dirty="0">
                <a:solidFill>
                  <a:srgbClr val="FFFF00"/>
                </a:solidFill>
                <a:effectLst>
                  <a:outerShdw blurRad="38100" dist="38100" dir="2700000" algn="tl">
                    <a:srgbClr val="000000">
                      <a:alpha val="43137"/>
                    </a:srgbClr>
                  </a:outerShdw>
                </a:effectLst>
                <a:ea typeface="Calibri"/>
                <a:cs typeface="Times New Roman"/>
              </a:rPr>
              <a:t>E.N. </a:t>
            </a:r>
            <a:r>
              <a:rPr lang="en-US" sz="2400" dirty="0" smtClean="0">
                <a:solidFill>
                  <a:srgbClr val="FFFF00"/>
                </a:solidFill>
                <a:effectLst>
                  <a:outerShdw blurRad="38100" dist="38100" dir="2700000" algn="tl">
                    <a:srgbClr val="000000">
                      <a:alpha val="43137"/>
                    </a:srgbClr>
                  </a:outerShdw>
                </a:effectLst>
                <a:ea typeface="Calibri"/>
                <a:cs typeface="Times New Roman"/>
              </a:rPr>
              <a:t>TSYGANOV </a:t>
            </a:r>
            <a:r>
              <a:rPr lang="en-US" sz="2400" baseline="30000" dirty="0" smtClean="0">
                <a:solidFill>
                  <a:srgbClr val="FFFF00"/>
                </a:solidFill>
                <a:effectLst>
                  <a:outerShdw blurRad="38100" dist="38100" dir="2700000" algn="tl">
                    <a:srgbClr val="000000">
                      <a:alpha val="43137"/>
                    </a:srgbClr>
                  </a:outerShdw>
                </a:effectLst>
                <a:ea typeface="Calibri"/>
                <a:cs typeface="Times New Roman"/>
              </a:rPr>
              <a:t>1</a:t>
            </a:r>
            <a:r>
              <a:rPr lang="en-US" sz="2400" dirty="0" smtClean="0">
                <a:solidFill>
                  <a:srgbClr val="FFFF00"/>
                </a:solidFill>
                <a:effectLst>
                  <a:outerShdw blurRad="38100" dist="38100" dir="2700000" algn="tl">
                    <a:srgbClr val="000000">
                      <a:alpha val="43137"/>
                    </a:srgbClr>
                  </a:outerShdw>
                </a:effectLst>
                <a:ea typeface="Calibri"/>
                <a:cs typeface="Times New Roman"/>
              </a:rPr>
              <a:t>, M.D</a:t>
            </a:r>
            <a:r>
              <a:rPr lang="en-US" sz="2400" dirty="0">
                <a:solidFill>
                  <a:srgbClr val="FFFF00"/>
                </a:solidFill>
                <a:effectLst>
                  <a:outerShdw blurRad="38100" dist="38100" dir="2700000" algn="tl">
                    <a:srgbClr val="000000">
                      <a:alpha val="43137"/>
                    </a:srgbClr>
                  </a:outerShdw>
                </a:effectLst>
                <a:ea typeface="Calibri"/>
                <a:cs typeface="Times New Roman"/>
              </a:rPr>
              <a:t>. </a:t>
            </a:r>
            <a:r>
              <a:rPr lang="en-US" sz="2400" dirty="0" smtClean="0">
                <a:solidFill>
                  <a:srgbClr val="FFFF00"/>
                </a:solidFill>
                <a:effectLst>
                  <a:outerShdw blurRad="38100" dist="38100" dir="2700000" algn="tl">
                    <a:srgbClr val="000000">
                      <a:alpha val="43137"/>
                    </a:srgbClr>
                  </a:outerShdw>
                </a:effectLst>
                <a:ea typeface="Calibri"/>
                <a:cs typeface="Times New Roman"/>
              </a:rPr>
              <a:t>BAVIZHEV </a:t>
            </a:r>
            <a:r>
              <a:rPr lang="en-US" sz="2400" baseline="30000" dirty="0" smtClean="0">
                <a:solidFill>
                  <a:srgbClr val="FFFF00"/>
                </a:solidFill>
                <a:effectLst>
                  <a:outerShdw blurRad="38100" dist="38100" dir="2700000" algn="tl">
                    <a:srgbClr val="000000">
                      <a:alpha val="43137"/>
                    </a:srgbClr>
                  </a:outerShdw>
                </a:effectLst>
                <a:ea typeface="Calibri"/>
                <a:cs typeface="Times New Roman"/>
              </a:rPr>
              <a:t>2</a:t>
            </a:r>
            <a:r>
              <a:rPr lang="en-US" sz="2400" dirty="0" smtClean="0">
                <a:solidFill>
                  <a:srgbClr val="FFFF00"/>
                </a:solidFill>
                <a:effectLst>
                  <a:outerShdw blurRad="38100" dist="38100" dir="2700000" algn="tl">
                    <a:srgbClr val="000000">
                      <a:alpha val="43137"/>
                    </a:srgbClr>
                  </a:outerShdw>
                </a:effectLst>
                <a:ea typeface="Calibri"/>
                <a:cs typeface="Times New Roman"/>
              </a:rPr>
              <a:t>, M.G</a:t>
            </a:r>
            <a:r>
              <a:rPr lang="en-US" sz="2400" dirty="0">
                <a:solidFill>
                  <a:srgbClr val="FFFF00"/>
                </a:solidFill>
                <a:effectLst>
                  <a:outerShdw blurRad="38100" dist="38100" dir="2700000" algn="tl">
                    <a:srgbClr val="000000">
                      <a:alpha val="43137"/>
                    </a:srgbClr>
                  </a:outerShdw>
                </a:effectLst>
                <a:ea typeface="Calibri"/>
                <a:cs typeface="Times New Roman"/>
              </a:rPr>
              <a:t>. </a:t>
            </a:r>
            <a:r>
              <a:rPr lang="en-US" sz="2400" dirty="0" smtClean="0">
                <a:solidFill>
                  <a:srgbClr val="FFFF00"/>
                </a:solidFill>
                <a:effectLst>
                  <a:outerShdw blurRad="38100" dist="38100" dir="2700000" algn="tl">
                    <a:srgbClr val="000000">
                      <a:alpha val="43137"/>
                    </a:srgbClr>
                  </a:outerShdw>
                </a:effectLst>
                <a:ea typeface="Calibri"/>
                <a:cs typeface="Times New Roman"/>
              </a:rPr>
              <a:t>BURYAKOV </a:t>
            </a:r>
            <a:r>
              <a:rPr lang="en-US" sz="2400" baseline="30000" dirty="0" smtClean="0">
                <a:solidFill>
                  <a:srgbClr val="FFFF00"/>
                </a:solidFill>
                <a:effectLst>
                  <a:outerShdw blurRad="38100" dist="38100" dir="2700000" algn="tl">
                    <a:srgbClr val="000000">
                      <a:alpha val="43137"/>
                    </a:srgbClr>
                  </a:outerShdw>
                </a:effectLst>
                <a:ea typeface="Calibri"/>
                <a:cs typeface="Times New Roman"/>
              </a:rPr>
              <a:t>3</a:t>
            </a:r>
            <a:r>
              <a:rPr lang="en-US" sz="2400" dirty="0" smtClean="0">
                <a:solidFill>
                  <a:srgbClr val="FFFF00"/>
                </a:solidFill>
                <a:effectLst>
                  <a:outerShdw blurRad="38100" dist="38100" dir="2700000" algn="tl">
                    <a:srgbClr val="000000">
                      <a:alpha val="43137"/>
                    </a:srgbClr>
                  </a:outerShdw>
                </a:effectLst>
                <a:ea typeface="Calibri"/>
                <a:cs typeface="Times New Roman"/>
              </a:rPr>
              <a:t>, </a:t>
            </a:r>
          </a:p>
          <a:p>
            <a:pPr>
              <a:lnSpc>
                <a:spcPct val="115000"/>
              </a:lnSpc>
            </a:pPr>
            <a:r>
              <a:rPr lang="en-US" sz="2400" dirty="0">
                <a:solidFill>
                  <a:srgbClr val="FFFF00"/>
                </a:solidFill>
                <a:effectLst>
                  <a:outerShdw blurRad="38100" dist="38100" dir="2700000" algn="tl">
                    <a:srgbClr val="000000">
                      <a:alpha val="43137"/>
                    </a:srgbClr>
                  </a:outerShdw>
                </a:effectLst>
                <a:ea typeface="Calibri"/>
                <a:cs typeface="Times New Roman"/>
              </a:rPr>
              <a:t>S.B. </a:t>
            </a:r>
            <a:r>
              <a:rPr lang="en-US" sz="2400" dirty="0" smtClean="0">
                <a:solidFill>
                  <a:srgbClr val="FFFF00"/>
                </a:solidFill>
                <a:effectLst>
                  <a:outerShdw blurRad="38100" dist="38100" dir="2700000" algn="tl">
                    <a:srgbClr val="000000">
                      <a:alpha val="43137"/>
                    </a:srgbClr>
                  </a:outerShdw>
                </a:effectLst>
                <a:ea typeface="Calibri"/>
                <a:cs typeface="Times New Roman"/>
              </a:rPr>
              <a:t>DABAGOV </a:t>
            </a:r>
            <a:r>
              <a:rPr lang="en-US" sz="2400" baseline="30000" dirty="0" smtClean="0">
                <a:solidFill>
                  <a:srgbClr val="FFFF00"/>
                </a:solidFill>
                <a:effectLst>
                  <a:outerShdw blurRad="38100" dist="38100" dir="2700000" algn="tl">
                    <a:srgbClr val="000000">
                      <a:alpha val="43137"/>
                    </a:srgbClr>
                  </a:outerShdw>
                </a:effectLst>
                <a:ea typeface="Calibri"/>
                <a:cs typeface="Times New Roman"/>
              </a:rPr>
              <a:t>4</a:t>
            </a:r>
            <a:r>
              <a:rPr lang="en-US" sz="2400" dirty="0" smtClean="0">
                <a:solidFill>
                  <a:srgbClr val="FFFF00"/>
                </a:solidFill>
                <a:effectLst>
                  <a:outerShdw blurRad="38100" dist="38100" dir="2700000" algn="tl">
                    <a:srgbClr val="000000">
                      <a:alpha val="43137"/>
                    </a:srgbClr>
                  </a:outerShdw>
                </a:effectLst>
                <a:ea typeface="Calibri"/>
                <a:cs typeface="Times New Roman"/>
              </a:rPr>
              <a:t>,  V.M</a:t>
            </a:r>
            <a:r>
              <a:rPr lang="en-US" sz="2400" dirty="0">
                <a:solidFill>
                  <a:srgbClr val="FFFF00"/>
                </a:solidFill>
                <a:effectLst>
                  <a:outerShdw blurRad="38100" dist="38100" dir="2700000" algn="tl">
                    <a:srgbClr val="000000">
                      <a:alpha val="43137"/>
                    </a:srgbClr>
                  </a:outerShdw>
                </a:effectLst>
                <a:ea typeface="Calibri"/>
                <a:cs typeface="Times New Roman"/>
              </a:rPr>
              <a:t>. </a:t>
            </a:r>
            <a:r>
              <a:rPr lang="en-US" sz="2400" dirty="0" smtClean="0">
                <a:solidFill>
                  <a:srgbClr val="FFFF00"/>
                </a:solidFill>
                <a:effectLst>
                  <a:outerShdw blurRad="38100" dist="38100" dir="2700000" algn="tl">
                    <a:srgbClr val="000000">
                      <a:alpha val="43137"/>
                    </a:srgbClr>
                  </a:outerShdw>
                </a:effectLst>
                <a:ea typeface="Calibri"/>
                <a:cs typeface="Times New Roman"/>
              </a:rPr>
              <a:t>GOLOVATYUK </a:t>
            </a:r>
            <a:r>
              <a:rPr lang="en-US" sz="2400" baseline="30000" dirty="0" smtClean="0">
                <a:solidFill>
                  <a:srgbClr val="FFFF00"/>
                </a:solidFill>
                <a:effectLst>
                  <a:outerShdw blurRad="38100" dist="38100" dir="2700000" algn="tl">
                    <a:srgbClr val="000000">
                      <a:alpha val="43137"/>
                    </a:srgbClr>
                  </a:outerShdw>
                </a:effectLst>
                <a:ea typeface="Calibri"/>
                <a:cs typeface="Times New Roman"/>
              </a:rPr>
              <a:t>3</a:t>
            </a:r>
            <a:r>
              <a:rPr lang="en-US" sz="2400" dirty="0" smtClean="0">
                <a:solidFill>
                  <a:srgbClr val="FFFF00"/>
                </a:solidFill>
                <a:effectLst>
                  <a:outerShdw blurRad="38100" dist="38100" dir="2700000" algn="tl">
                    <a:srgbClr val="000000">
                      <a:alpha val="43137"/>
                    </a:srgbClr>
                  </a:outerShdw>
                </a:effectLst>
                <a:ea typeface="Calibri"/>
                <a:cs typeface="Times New Roman"/>
              </a:rPr>
              <a:t>,  S.P</a:t>
            </a:r>
            <a:r>
              <a:rPr lang="en-US" sz="2400" dirty="0">
                <a:solidFill>
                  <a:srgbClr val="FFFF00"/>
                </a:solidFill>
                <a:effectLst>
                  <a:outerShdw blurRad="38100" dist="38100" dir="2700000" algn="tl">
                    <a:srgbClr val="000000">
                      <a:alpha val="43137"/>
                    </a:srgbClr>
                  </a:outerShdw>
                </a:effectLst>
                <a:ea typeface="Calibri"/>
                <a:cs typeface="Times New Roman"/>
              </a:rPr>
              <a:t>. LOBASTOV </a:t>
            </a:r>
            <a:r>
              <a:rPr lang="en-US" sz="2400" baseline="30000" dirty="0" smtClean="0">
                <a:solidFill>
                  <a:srgbClr val="FFFF00"/>
                </a:solidFill>
                <a:effectLst>
                  <a:outerShdw blurRad="38100" dist="38100" dir="2700000" algn="tl">
                    <a:srgbClr val="000000">
                      <a:alpha val="43137"/>
                    </a:srgbClr>
                  </a:outerShdw>
                </a:effectLst>
                <a:ea typeface="Calibri"/>
                <a:cs typeface="Times New Roman"/>
              </a:rPr>
              <a:t>3</a:t>
            </a:r>
          </a:p>
          <a:p>
            <a:pPr algn="ctr">
              <a:lnSpc>
                <a:spcPct val="115000"/>
              </a:lnSpc>
            </a:pPr>
            <a:r>
              <a:rPr lang="en-US" baseline="30000" dirty="0" smtClean="0">
                <a:solidFill>
                  <a:srgbClr val="FFFF00"/>
                </a:solidFill>
                <a:effectLst>
                  <a:outerShdw blurRad="38100" dist="38100" dir="2700000" algn="tl">
                    <a:srgbClr val="000000">
                      <a:alpha val="43137"/>
                    </a:srgbClr>
                  </a:outerShdw>
                </a:effectLst>
                <a:ea typeface="Calibri"/>
                <a:cs typeface="Times New Roman"/>
              </a:rPr>
              <a:t>1</a:t>
            </a:r>
            <a:r>
              <a:rPr lang="en-US" dirty="0" smtClean="0">
                <a:solidFill>
                  <a:srgbClr val="FFFF00"/>
                </a:solidFill>
                <a:effectLst>
                  <a:outerShdw blurRad="38100" dist="38100" dir="2700000" algn="tl">
                    <a:srgbClr val="000000">
                      <a:alpha val="43137"/>
                    </a:srgbClr>
                  </a:outerShdw>
                </a:effectLst>
                <a:ea typeface="Calibri"/>
                <a:cs typeface="Times New Roman"/>
              </a:rPr>
              <a:t> Cold </a:t>
            </a:r>
            <a:r>
              <a:rPr lang="en-US" dirty="0">
                <a:solidFill>
                  <a:srgbClr val="FFFF00"/>
                </a:solidFill>
                <a:effectLst>
                  <a:outerShdw blurRad="38100" dist="38100" dir="2700000" algn="tl">
                    <a:srgbClr val="000000">
                      <a:alpha val="43137"/>
                    </a:srgbClr>
                  </a:outerShdw>
                </a:effectLst>
                <a:ea typeface="Calibri"/>
                <a:cs typeface="Times New Roman"/>
              </a:rPr>
              <a:t>Nuclear Fusion, </a:t>
            </a:r>
            <a:r>
              <a:rPr lang="en-US" dirty="0" smtClean="0">
                <a:solidFill>
                  <a:srgbClr val="FFFF00"/>
                </a:solidFill>
                <a:effectLst>
                  <a:outerShdw blurRad="38100" dist="38100" dir="2700000" algn="tl">
                    <a:srgbClr val="000000">
                      <a:alpha val="43137"/>
                    </a:srgbClr>
                  </a:outerShdw>
                </a:effectLst>
                <a:ea typeface="Calibri"/>
                <a:cs typeface="Times New Roman"/>
              </a:rPr>
              <a:t>International</a:t>
            </a:r>
          </a:p>
          <a:p>
            <a:pPr algn="ctr">
              <a:lnSpc>
                <a:spcPct val="115000"/>
              </a:lnSpc>
            </a:pPr>
            <a:r>
              <a:rPr lang="en-US" baseline="30000" dirty="0" smtClean="0">
                <a:solidFill>
                  <a:srgbClr val="FFFF00"/>
                </a:solidFill>
                <a:effectLst>
                  <a:outerShdw blurRad="38100" dist="38100" dir="2700000" algn="tl">
                    <a:srgbClr val="000000">
                      <a:alpha val="43137"/>
                    </a:srgbClr>
                  </a:outerShdw>
                </a:effectLst>
                <a:ea typeface="Calibri"/>
                <a:cs typeface="Times New Roman"/>
              </a:rPr>
              <a:t>2</a:t>
            </a:r>
            <a:r>
              <a:rPr lang="en-US" dirty="0" smtClean="0">
                <a:solidFill>
                  <a:srgbClr val="FFFF00"/>
                </a:solidFill>
                <a:effectLst>
                  <a:outerShdw blurRad="38100" dist="38100" dir="2700000" algn="tl">
                    <a:srgbClr val="000000">
                      <a:alpha val="43137"/>
                    </a:srgbClr>
                  </a:outerShdw>
                </a:effectLst>
                <a:ea typeface="Calibri"/>
                <a:cs typeface="Times New Roman"/>
              </a:rPr>
              <a:t> LLC </a:t>
            </a:r>
            <a:r>
              <a:rPr lang="en-US" dirty="0">
                <a:solidFill>
                  <a:srgbClr val="FFFF00"/>
                </a:solidFill>
                <a:effectLst>
                  <a:outerShdw blurRad="38100" dist="38100" dir="2700000" algn="tl">
                    <a:srgbClr val="000000">
                      <a:alpha val="43137"/>
                    </a:srgbClr>
                  </a:outerShdw>
                </a:effectLst>
                <a:ea typeface="Calibri"/>
                <a:cs typeface="Times New Roman"/>
              </a:rPr>
              <a:t>“Radiy”, Moscow </a:t>
            </a:r>
            <a:endParaRPr lang="en-US" dirty="0" smtClean="0">
              <a:solidFill>
                <a:srgbClr val="FFFF00"/>
              </a:solidFill>
              <a:effectLst>
                <a:outerShdw blurRad="38100" dist="38100" dir="2700000" algn="tl">
                  <a:srgbClr val="000000">
                    <a:alpha val="43137"/>
                  </a:srgbClr>
                </a:outerShdw>
              </a:effectLst>
              <a:ea typeface="Calibri"/>
              <a:cs typeface="Times New Roman"/>
            </a:endParaRPr>
          </a:p>
          <a:p>
            <a:pPr algn="ctr">
              <a:lnSpc>
                <a:spcPct val="115000"/>
              </a:lnSpc>
            </a:pPr>
            <a:r>
              <a:rPr lang="en-US" dirty="0">
                <a:solidFill>
                  <a:srgbClr val="FFFF00"/>
                </a:solidFill>
                <a:effectLst>
                  <a:outerShdw blurRad="38100" dist="38100" dir="2700000" algn="tl">
                    <a:srgbClr val="000000">
                      <a:alpha val="43137"/>
                    </a:srgbClr>
                  </a:outerShdw>
                </a:effectLst>
                <a:ea typeface="Calibri"/>
                <a:cs typeface="Times New Roman"/>
              </a:rPr>
              <a:t> </a:t>
            </a:r>
            <a:r>
              <a:rPr lang="en-US" baseline="30000" dirty="0" smtClean="0">
                <a:solidFill>
                  <a:srgbClr val="FFFF00"/>
                </a:solidFill>
                <a:effectLst>
                  <a:outerShdw blurRad="38100" dist="38100" dir="2700000" algn="tl">
                    <a:srgbClr val="000000">
                      <a:alpha val="43137"/>
                    </a:srgbClr>
                  </a:outerShdw>
                </a:effectLst>
                <a:ea typeface="Calibri"/>
                <a:cs typeface="Times New Roman"/>
              </a:rPr>
              <a:t>3</a:t>
            </a:r>
            <a:r>
              <a:rPr lang="en-US" dirty="0" smtClean="0">
                <a:solidFill>
                  <a:srgbClr val="FFFF00"/>
                </a:solidFill>
                <a:effectLst>
                  <a:outerShdw blurRad="38100" dist="38100" dir="2700000" algn="tl">
                    <a:srgbClr val="000000">
                      <a:alpha val="43137"/>
                    </a:srgbClr>
                  </a:outerShdw>
                </a:effectLst>
                <a:ea typeface="Calibri"/>
                <a:cs typeface="Times New Roman"/>
              </a:rPr>
              <a:t> Joint Institute for Nuclear Research, </a:t>
            </a:r>
            <a:r>
              <a:rPr lang="en-US" dirty="0">
                <a:solidFill>
                  <a:srgbClr val="FFFF00"/>
                </a:solidFill>
                <a:effectLst>
                  <a:outerShdw blurRad="38100" dist="38100" dir="2700000" algn="tl">
                    <a:srgbClr val="000000">
                      <a:alpha val="43137"/>
                    </a:srgbClr>
                  </a:outerShdw>
                </a:effectLst>
                <a:ea typeface="Calibri"/>
                <a:cs typeface="Times New Roman"/>
              </a:rPr>
              <a:t>Dubna </a:t>
            </a:r>
            <a:endParaRPr lang="en-US" dirty="0" smtClean="0">
              <a:solidFill>
                <a:srgbClr val="FFFF00"/>
              </a:solidFill>
              <a:effectLst>
                <a:outerShdw blurRad="38100" dist="38100" dir="2700000" algn="tl">
                  <a:srgbClr val="000000">
                    <a:alpha val="43137"/>
                  </a:srgbClr>
                </a:outerShdw>
              </a:effectLst>
              <a:ea typeface="Calibri"/>
              <a:cs typeface="Times New Roman"/>
            </a:endParaRPr>
          </a:p>
          <a:p>
            <a:pPr algn="ctr">
              <a:lnSpc>
                <a:spcPct val="115000"/>
              </a:lnSpc>
            </a:pPr>
            <a:r>
              <a:rPr lang="en-US" baseline="30000" dirty="0" smtClean="0">
                <a:solidFill>
                  <a:srgbClr val="FFFF00"/>
                </a:solidFill>
                <a:effectLst>
                  <a:outerShdw blurRad="38100" dist="38100" dir="2700000" algn="tl">
                    <a:srgbClr val="000000">
                      <a:alpha val="43137"/>
                    </a:srgbClr>
                  </a:outerShdw>
                </a:effectLst>
                <a:ea typeface="Calibri"/>
                <a:cs typeface="Times New Roman"/>
              </a:rPr>
              <a:t>4</a:t>
            </a:r>
            <a:r>
              <a:rPr lang="en-US" dirty="0" smtClean="0">
                <a:solidFill>
                  <a:srgbClr val="FFFF00"/>
                </a:solidFill>
                <a:effectLst>
                  <a:outerShdw blurRad="38100" dist="38100" dir="2700000" algn="tl">
                    <a:srgbClr val="000000">
                      <a:alpha val="43137"/>
                    </a:srgbClr>
                  </a:outerShdw>
                </a:effectLst>
                <a:ea typeface="Calibri"/>
                <a:cs typeface="Times New Roman"/>
              </a:rPr>
              <a:t> National </a:t>
            </a:r>
            <a:r>
              <a:rPr lang="en-US" dirty="0">
                <a:solidFill>
                  <a:srgbClr val="FFFF00"/>
                </a:solidFill>
                <a:effectLst>
                  <a:outerShdw blurRad="38100" dist="38100" dir="2700000" algn="tl">
                    <a:srgbClr val="000000">
                      <a:alpha val="43137"/>
                    </a:srgbClr>
                  </a:outerShdw>
                </a:effectLst>
                <a:ea typeface="Calibri"/>
                <a:cs typeface="Times New Roman"/>
              </a:rPr>
              <a:t>Research Nuclear University </a:t>
            </a:r>
            <a:r>
              <a:rPr lang="en-US" dirty="0" smtClean="0">
                <a:solidFill>
                  <a:srgbClr val="FFFF00"/>
                </a:solidFill>
                <a:effectLst>
                  <a:outerShdw blurRad="38100" dist="38100" dir="2700000" algn="tl">
                    <a:srgbClr val="000000">
                      <a:alpha val="43137"/>
                    </a:srgbClr>
                  </a:outerShdw>
                </a:effectLst>
                <a:ea typeface="Calibri"/>
                <a:cs typeface="Times New Roman"/>
              </a:rPr>
              <a:t>“MEPhI</a:t>
            </a:r>
            <a:r>
              <a:rPr lang="en-US" dirty="0">
                <a:solidFill>
                  <a:srgbClr val="FFFF00"/>
                </a:solidFill>
                <a:effectLst>
                  <a:outerShdw blurRad="38100" dist="38100" dir="2700000" algn="tl">
                    <a:srgbClr val="000000">
                      <a:alpha val="43137"/>
                    </a:srgbClr>
                  </a:outerShdw>
                </a:effectLst>
                <a:ea typeface="Calibri"/>
                <a:cs typeface="Times New Roman"/>
              </a:rPr>
              <a:t>”; </a:t>
            </a:r>
            <a:endParaRPr lang="en-US" dirty="0" smtClean="0">
              <a:solidFill>
                <a:srgbClr val="FFFF00"/>
              </a:solidFill>
              <a:effectLst>
                <a:outerShdw blurRad="38100" dist="38100" dir="2700000" algn="tl">
                  <a:srgbClr val="000000">
                    <a:alpha val="43137"/>
                  </a:srgbClr>
                </a:outerShdw>
              </a:effectLst>
              <a:ea typeface="Calibri"/>
              <a:cs typeface="Times New Roman"/>
            </a:endParaRPr>
          </a:p>
          <a:p>
            <a:pPr algn="ctr">
              <a:lnSpc>
                <a:spcPct val="115000"/>
              </a:lnSpc>
            </a:pPr>
            <a:r>
              <a:rPr lang="en-US" dirty="0" smtClean="0">
                <a:solidFill>
                  <a:srgbClr val="FFFF00"/>
                </a:solidFill>
                <a:effectLst>
                  <a:outerShdw blurRad="38100" dist="38100" dir="2700000" algn="tl">
                    <a:srgbClr val="000000">
                      <a:alpha val="43137"/>
                    </a:srgbClr>
                  </a:outerShdw>
                </a:effectLst>
                <a:ea typeface="Calibri"/>
                <a:cs typeface="Times New Roman"/>
              </a:rPr>
              <a:t>P.N</a:t>
            </a:r>
            <a:r>
              <a:rPr lang="en-US" dirty="0">
                <a:solidFill>
                  <a:srgbClr val="FFFF00"/>
                </a:solidFill>
                <a:effectLst>
                  <a:outerShdw blurRad="38100" dist="38100" dir="2700000" algn="tl">
                    <a:srgbClr val="000000">
                      <a:alpha val="43137"/>
                    </a:srgbClr>
                  </a:outerShdw>
                </a:effectLst>
                <a:ea typeface="Calibri"/>
                <a:cs typeface="Times New Roman"/>
              </a:rPr>
              <a:t>. Lebedev Physical Institute of the Russian Academy of </a:t>
            </a:r>
            <a:r>
              <a:rPr lang="en-US" dirty="0" smtClean="0">
                <a:solidFill>
                  <a:srgbClr val="FFFF00"/>
                </a:solidFill>
                <a:effectLst>
                  <a:outerShdw blurRad="38100" dist="38100" dir="2700000" algn="tl">
                    <a:srgbClr val="000000">
                      <a:alpha val="43137"/>
                    </a:srgbClr>
                  </a:outerShdw>
                </a:effectLst>
                <a:ea typeface="Calibri"/>
                <a:cs typeface="Times New Roman"/>
              </a:rPr>
              <a:t>Sciences, Moscow </a:t>
            </a:r>
            <a:endParaRPr lang="en-US" dirty="0">
              <a:solidFill>
                <a:srgbClr val="FFFF00"/>
              </a:solidFill>
              <a:effectLst>
                <a:outerShdw blurRad="38100" dist="38100" dir="2700000" algn="tl">
                  <a:srgbClr val="000000">
                    <a:alpha val="43137"/>
                  </a:srgbClr>
                </a:outerShdw>
              </a:effectLst>
              <a:ea typeface="Calibri"/>
              <a:cs typeface="Times New Roman"/>
            </a:endParaRPr>
          </a:p>
        </p:txBody>
      </p:sp>
    </p:spTree>
    <p:extLst>
      <p:ext uri="{BB962C8B-B14F-4D97-AF65-F5344CB8AC3E}">
        <p14:creationId xmlns:p14="http://schemas.microsoft.com/office/powerpoint/2010/main" val="274785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solidFill>
                  <a:prstClr val="black">
                    <a:tint val="75000"/>
                  </a:prstClr>
                </a:solidFill>
              </a:rPr>
              <a:pPr/>
              <a:t>20</a:t>
            </a:fld>
            <a:endParaRPr lang="en-US" dirty="0">
              <a:solidFill>
                <a:prstClr val="black">
                  <a:tint val="75000"/>
                </a:prstClr>
              </a:solidFill>
            </a:endParaRPr>
          </a:p>
        </p:txBody>
      </p:sp>
      <p:sp>
        <p:nvSpPr>
          <p:cNvPr id="14" name="TextBox 13"/>
          <p:cNvSpPr txBox="1"/>
          <p:nvPr/>
        </p:nvSpPr>
        <p:spPr>
          <a:xfrm>
            <a:off x="0" y="76200"/>
            <a:ext cx="9067800" cy="646331"/>
          </a:xfrm>
          <a:prstGeom prst="rect">
            <a:avLst/>
          </a:prstGeom>
          <a:noFill/>
        </p:spPr>
        <p:txBody>
          <a:bodyPr wrap="square">
            <a:spAutoFit/>
          </a:bodyPr>
          <a:lstStyle/>
          <a:p>
            <a:pPr algn="ctr">
              <a:defRPr/>
            </a:pPr>
            <a:r>
              <a:rPr lang="en-US" sz="3600" b="1" dirty="0">
                <a:solidFill>
                  <a:srgbClr val="FFFF00"/>
                </a:solidFill>
                <a:effectLst>
                  <a:outerShdw blurRad="38100" dist="38100" dir="2700000" algn="tl">
                    <a:srgbClr val="000000">
                      <a:alpha val="43137"/>
                    </a:srgbClr>
                  </a:outerShdw>
                </a:effectLst>
              </a:rPr>
              <a:t>History </a:t>
            </a:r>
            <a:r>
              <a:rPr lang="en-US" sz="3600" b="1" dirty="0" smtClean="0">
                <a:solidFill>
                  <a:srgbClr val="FFFF00"/>
                </a:solidFill>
                <a:effectLst>
                  <a:outerShdw blurRad="38100" dist="38100" dir="2700000" algn="tl">
                    <a:srgbClr val="000000">
                      <a:alpha val="43137"/>
                    </a:srgbClr>
                  </a:outerShdw>
                </a:effectLst>
              </a:rPr>
              <a:t> of  </a:t>
            </a:r>
            <a:r>
              <a:rPr lang="en-US" sz="3200" b="1" dirty="0" smtClean="0">
                <a:solidFill>
                  <a:srgbClr val="FFFF00"/>
                </a:solidFill>
                <a:effectLst>
                  <a:outerShdw blurRad="38100" dist="38100" dir="2700000" algn="tl">
                    <a:srgbClr val="000000">
                      <a:alpha val="43137"/>
                    </a:srgbClr>
                  </a:outerShdw>
                </a:effectLst>
              </a:rPr>
              <a:t>cold</a:t>
            </a:r>
            <a:r>
              <a:rPr lang="en-US" sz="3600" b="1" dirty="0" smtClean="0">
                <a:solidFill>
                  <a:srgbClr val="FFFF00"/>
                </a:solidFill>
                <a:effectLst>
                  <a:outerShdw blurRad="38100" dist="38100" dir="2700000" algn="tl">
                    <a:srgbClr val="000000">
                      <a:alpha val="43137"/>
                    </a:srgbClr>
                  </a:outerShdw>
                </a:effectLst>
              </a:rPr>
              <a:t> fusion – the  main  participants</a:t>
            </a:r>
            <a:endParaRPr lang="en-US" sz="3600" b="1"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76200" y="3962400"/>
            <a:ext cx="2895599" cy="923330"/>
          </a:xfrm>
          <a:prstGeom prst="rect">
            <a:avLst/>
          </a:prstGeom>
          <a:noFill/>
        </p:spPr>
        <p:txBody>
          <a:bodyPr wrap="square">
            <a:spAutoFit/>
          </a:bodyPr>
          <a:lstStyle/>
          <a:p>
            <a:pPr algn="ctr">
              <a:defRPr/>
            </a:pPr>
            <a:r>
              <a:rPr lang="de-DE" dirty="0">
                <a:solidFill>
                  <a:srgbClr val="FFFF00"/>
                </a:solidFill>
                <a:effectLst>
                  <a:outerShdw blurRad="38100" dist="38100" dir="2700000" algn="tl">
                    <a:srgbClr val="000000">
                      <a:alpha val="43137"/>
                    </a:srgbClr>
                  </a:outerShdw>
                </a:effectLst>
              </a:rPr>
              <a:t>Martin Fleischmann (</a:t>
            </a:r>
            <a:r>
              <a:rPr lang="de-DE" dirty="0" smtClean="0">
                <a:solidFill>
                  <a:srgbClr val="FFFF00"/>
                </a:solidFill>
                <a:effectLst>
                  <a:outerShdw blurRad="38100" dist="38100" dir="2700000" algn="tl">
                    <a:srgbClr val="000000">
                      <a:alpha val="43137"/>
                    </a:srgbClr>
                  </a:outerShdw>
                </a:effectLst>
              </a:rPr>
              <a:t>1927–2012)   D </a:t>
            </a:r>
            <a:r>
              <a:rPr lang="de-DE" dirty="0">
                <a:solidFill>
                  <a:srgbClr val="FFFF00"/>
                </a:solidFill>
                <a:effectLst>
                  <a:outerShdw blurRad="38100" dist="38100" dir="2700000" algn="tl">
                    <a:srgbClr val="000000">
                      <a:alpha val="43137"/>
                    </a:srgbClr>
                  </a:outerShdw>
                </a:effectLst>
              </a:rPr>
              <a:t>+ D in palladium</a:t>
            </a:r>
          </a:p>
          <a:p>
            <a:pPr algn="ctr">
              <a:defRPr/>
            </a:pPr>
            <a:r>
              <a:rPr lang="de-DE" dirty="0" smtClean="0">
                <a:solidFill>
                  <a:srgbClr val="FFFF00"/>
                </a:solidFill>
                <a:effectLst>
                  <a:outerShdw blurRad="38100" dist="38100" dir="2700000" algn="tl">
                    <a:srgbClr val="000000">
                      <a:alpha val="43137"/>
                    </a:srgbClr>
                  </a:outerShdw>
                </a:effectLst>
              </a:rPr>
              <a:t>1989</a:t>
            </a:r>
            <a:endParaRPr lang="de-DE"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3104099" y="3962400"/>
            <a:ext cx="2991901" cy="923330"/>
          </a:xfrm>
          <a:prstGeom prst="rect">
            <a:avLst/>
          </a:prstGeom>
          <a:noFill/>
        </p:spPr>
        <p:txBody>
          <a:bodyPr wrap="square">
            <a:spAutoFit/>
          </a:bodyPr>
          <a:lstStyle/>
          <a:p>
            <a:pPr algn="ctr">
              <a:defRPr/>
            </a:pPr>
            <a:r>
              <a:rPr lang="it-IT" dirty="0">
                <a:solidFill>
                  <a:srgbClr val="FFFF00"/>
                </a:solidFill>
                <a:effectLst>
                  <a:outerShdw blurRad="38100" dist="38100" dir="2700000" algn="tl">
                    <a:srgbClr val="000000">
                      <a:alpha val="43137"/>
                    </a:srgbClr>
                  </a:outerShdw>
                </a:effectLst>
              </a:rPr>
              <a:t>Michael McKubre</a:t>
            </a:r>
          </a:p>
          <a:p>
            <a:pPr algn="ctr">
              <a:defRPr/>
            </a:pPr>
            <a:r>
              <a:rPr lang="it-IT" dirty="0">
                <a:solidFill>
                  <a:srgbClr val="FFFF00"/>
                </a:solidFill>
                <a:effectLst>
                  <a:outerShdw blurRad="38100" dist="38100" dir="2700000" algn="tl">
                    <a:srgbClr val="000000">
                      <a:alpha val="43137"/>
                    </a:srgbClr>
                  </a:outerShdw>
                </a:effectLst>
              </a:rPr>
              <a:t>D + D in palladium</a:t>
            </a:r>
          </a:p>
          <a:p>
            <a:pPr algn="ctr">
              <a:defRPr/>
            </a:pPr>
            <a:r>
              <a:rPr lang="it-IT" dirty="0" smtClean="0">
                <a:solidFill>
                  <a:srgbClr val="FFFF00"/>
                </a:solidFill>
                <a:effectLst>
                  <a:outerShdw blurRad="38100" dist="38100" dir="2700000" algn="tl">
                    <a:srgbClr val="000000">
                      <a:alpha val="43137"/>
                    </a:srgbClr>
                  </a:outerShdw>
                </a:effectLst>
              </a:rPr>
              <a:t>1992–present</a:t>
            </a:r>
            <a:endParaRPr lang="it-IT"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6324600" y="3962400"/>
            <a:ext cx="2819400" cy="923330"/>
          </a:xfrm>
          <a:prstGeom prst="rect">
            <a:avLst/>
          </a:prstGeom>
          <a:noFill/>
        </p:spPr>
        <p:txBody>
          <a:bodyPr wrap="square">
            <a:spAutoFit/>
          </a:bodyPr>
          <a:lstStyle/>
          <a:p>
            <a:pPr algn="ctr">
              <a:defRPr/>
            </a:pPr>
            <a:r>
              <a:rPr lang="en-US" dirty="0">
                <a:solidFill>
                  <a:srgbClr val="FFFF00"/>
                </a:solidFill>
                <a:effectLst>
                  <a:outerShdw blurRad="38100" dist="38100" dir="2700000" algn="tl">
                    <a:srgbClr val="000000">
                      <a:alpha val="43137"/>
                    </a:srgbClr>
                  </a:outerShdw>
                </a:effectLst>
              </a:rPr>
              <a:t>Yoshiaki Arata</a:t>
            </a:r>
          </a:p>
          <a:p>
            <a:pPr algn="ctr">
              <a:defRPr/>
            </a:pPr>
            <a:r>
              <a:rPr lang="en-US" dirty="0">
                <a:solidFill>
                  <a:srgbClr val="FFFF00"/>
                </a:solidFill>
                <a:effectLst>
                  <a:outerShdw blurRad="38100" dist="38100" dir="2700000" algn="tl">
                    <a:srgbClr val="000000">
                      <a:alpha val="43137"/>
                    </a:srgbClr>
                  </a:outerShdw>
                </a:effectLst>
              </a:rPr>
              <a:t>D + D a palladium (ZrO2)</a:t>
            </a:r>
          </a:p>
          <a:p>
            <a:pPr algn="ctr">
              <a:defRPr/>
            </a:pPr>
            <a:r>
              <a:rPr lang="en-US" dirty="0" smtClean="0">
                <a:solidFill>
                  <a:srgbClr val="FFFF00"/>
                </a:solidFill>
                <a:effectLst>
                  <a:outerShdw blurRad="38100" dist="38100" dir="2700000" algn="tl">
                    <a:srgbClr val="000000">
                      <a:alpha val="43137"/>
                    </a:srgbClr>
                  </a:outerShdw>
                </a:effectLst>
              </a:rPr>
              <a:t>1998–2008</a:t>
            </a:r>
            <a:endParaRPr lang="en-US" dirty="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228601" y="4913293"/>
            <a:ext cx="8686800" cy="954107"/>
          </a:xfrm>
          <a:prstGeom prst="rect">
            <a:avLst/>
          </a:prstGeom>
          <a:noFill/>
        </p:spPr>
        <p:txBody>
          <a:bodyPr wrap="square" rtlCol="0">
            <a:spAutoFit/>
          </a:bodyPr>
          <a:lstStyle/>
          <a:p>
            <a:pPr algn="ctr"/>
            <a:r>
              <a:rPr lang="en-US" sz="2800" b="1" dirty="0">
                <a:solidFill>
                  <a:srgbClr val="FC80D9"/>
                </a:solidFill>
                <a:effectLst>
                  <a:outerShdw blurRad="38100" dist="38100" dir="2700000" algn="tl">
                    <a:srgbClr val="000000">
                      <a:alpha val="43137"/>
                    </a:srgbClr>
                  </a:outerShdw>
                </a:effectLst>
              </a:rPr>
              <a:t>Proof of concept of cold fusion suddenly came from experiments performed with accelerators</a:t>
            </a:r>
            <a:r>
              <a:rPr lang="en-US" sz="2800" b="1" dirty="0" smtClean="0">
                <a:solidFill>
                  <a:srgbClr val="FC80D9"/>
                </a:solidFill>
                <a:effectLst>
                  <a:outerShdw blurRad="38100" dist="38100" dir="2700000" algn="tl">
                    <a:srgbClr val="000000">
                      <a:alpha val="43137"/>
                    </a:srgbClr>
                  </a:outerShdw>
                </a:effectLst>
              </a:rPr>
              <a:t>.</a:t>
            </a:r>
            <a:endParaRPr lang="en-US" sz="2800" b="1" dirty="0">
              <a:solidFill>
                <a:srgbClr val="FC80D9"/>
              </a:solidFill>
            </a:endParaRPr>
          </a:p>
        </p:txBody>
      </p:sp>
      <p:pic>
        <p:nvPicPr>
          <p:cNvPr id="1026" name="Picture 2" descr="C:\Users\Tsyganov\Documents\UTSW current\archive 8-15-12 current\Package 1-13-11 current\Channeling 2014\доклад в Дубне\Дубна 8\mckub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30719"/>
            <a:ext cx="2865052" cy="2931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Tsyganov\Documents\UTSW current\archive 8-15-12 current\Package 1-13-11 current\Channeling 2014\доклад в Дубне\Дубна 8\флейшма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30719"/>
            <a:ext cx="2370093" cy="2931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Tsyganov\Documents\UTSW current\archive 8-15-12 current\Package 1-13-11 current\Channeling 2014\доклад в Дубне\Дубна 8\arata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0883" y="1030719"/>
            <a:ext cx="2212117" cy="2914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999424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21</a:t>
            </a:fld>
            <a:endParaRPr lang="en-US" dirty="0"/>
          </a:p>
        </p:txBody>
      </p:sp>
      <p:pic>
        <p:nvPicPr>
          <p:cNvPr id="3" name="Picture 2" descr="screening 3.jpg"/>
          <p:cNvPicPr>
            <a:picLocks noChangeAspect="1"/>
          </p:cNvPicPr>
          <p:nvPr/>
        </p:nvPicPr>
        <p:blipFill>
          <a:blip r:embed="rId2" cstate="print">
            <a:lum bright="-10000" contrast="50000"/>
          </a:blip>
          <a:stretch>
            <a:fillRect/>
          </a:stretch>
        </p:blipFill>
        <p:spPr>
          <a:xfrm>
            <a:off x="1739175" y="2584000"/>
            <a:ext cx="6414225" cy="3512000"/>
          </a:xfrm>
          <a:prstGeom prst="rect">
            <a:avLst/>
          </a:prstGeom>
          <a:noFill/>
          <a:ln>
            <a:noFill/>
          </a:ln>
        </p:spPr>
      </p:pic>
      <p:sp>
        <p:nvSpPr>
          <p:cNvPr id="4" name="TextBox 3"/>
          <p:cNvSpPr txBox="1"/>
          <p:nvPr/>
        </p:nvSpPr>
        <p:spPr>
          <a:xfrm>
            <a:off x="762000" y="762000"/>
            <a:ext cx="184731" cy="369332"/>
          </a:xfrm>
          <a:prstGeom prst="rect">
            <a:avLst/>
          </a:prstGeom>
          <a:noFill/>
        </p:spPr>
        <p:txBody>
          <a:bodyPr wrap="none" rtlCol="0">
            <a:spAutoFit/>
          </a:bodyPr>
          <a:lstStyle/>
          <a:p>
            <a:endParaRPr lang="en-US" dirty="0"/>
          </a:p>
        </p:txBody>
      </p:sp>
      <p:sp>
        <p:nvSpPr>
          <p:cNvPr id="7" name="TextBox 2"/>
          <p:cNvSpPr txBox="1">
            <a:spLocks noChangeArrowheads="1"/>
          </p:cNvSpPr>
          <p:nvPr/>
        </p:nvSpPr>
        <p:spPr bwMode="auto">
          <a:xfrm>
            <a:off x="0" y="0"/>
            <a:ext cx="9144000" cy="2677656"/>
          </a:xfrm>
          <a:prstGeom prst="rect">
            <a:avLst/>
          </a:prstGeom>
          <a:noFill/>
          <a:ln w="9525">
            <a:noFill/>
            <a:miter lim="800000"/>
            <a:headEnd/>
            <a:tailEnd/>
          </a:ln>
        </p:spPr>
        <p:txBody>
          <a:bodyPr wrap="square">
            <a:spAutoFit/>
          </a:bodyPr>
          <a:lstStyle/>
          <a:p>
            <a:r>
              <a:rPr lang="ru-RU" sz="2000" b="1" dirty="0" smtClean="0">
                <a:solidFill>
                  <a:srgbClr val="FFFF00"/>
                </a:solidFill>
                <a:effectLst>
                  <a:outerShdw blurRad="38100" dist="38100" dir="2700000" algn="tl">
                    <a:srgbClr val="000000">
                      <a:alpha val="43137"/>
                    </a:srgbClr>
                  </a:outerShdw>
                </a:effectLst>
                <a:latin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rPr>
              <a:t>In the quantum-mechanical consideration of the fusion process, electron screening potential </a:t>
            </a:r>
            <a:r>
              <a:rPr lang="en-US" sz="2400" b="1" i="1" dirty="0">
                <a:solidFill>
                  <a:srgbClr val="FFFF00"/>
                </a:solidFill>
                <a:effectLst>
                  <a:outerShdw blurRad="38100" dist="38100" dir="2700000" algn="tl">
                    <a:srgbClr val="000000">
                      <a:alpha val="43137"/>
                    </a:srgbClr>
                  </a:outerShdw>
                </a:effectLst>
                <a:latin typeface="Calibri" pitchFamily="34" charset="0"/>
              </a:rPr>
              <a:t>U</a:t>
            </a:r>
            <a:r>
              <a:rPr lang="en-US" sz="2400" b="1" i="1" baseline="-25000" dirty="0">
                <a:solidFill>
                  <a:srgbClr val="FFFF00"/>
                </a:solidFill>
                <a:effectLst>
                  <a:outerShdw blurRad="38100" dist="38100" dir="2700000" algn="tl">
                    <a:srgbClr val="000000">
                      <a:alpha val="43137"/>
                    </a:srgbClr>
                  </a:outerShdw>
                </a:effectLst>
                <a:latin typeface="Calibri" pitchFamily="34" charset="0"/>
              </a:rPr>
              <a:t>e</a:t>
            </a:r>
            <a:r>
              <a:rPr lang="en-US" sz="2400" b="1" dirty="0">
                <a:solidFill>
                  <a:srgbClr val="FFFF00"/>
                </a:solidFill>
                <a:effectLst>
                  <a:outerShdw blurRad="38100" dist="38100" dir="2700000" algn="tl">
                    <a:srgbClr val="000000">
                      <a:alpha val="43137"/>
                    </a:srgbClr>
                  </a:outerShdw>
                </a:effectLst>
                <a:latin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rPr>
              <a:t>is equivalent to the </a:t>
            </a:r>
            <a:r>
              <a:rPr lang="en-US" sz="2400" b="1" i="1" dirty="0">
                <a:solidFill>
                  <a:srgbClr val="FC80D9"/>
                </a:solidFill>
                <a:effectLst>
                  <a:outerShdw blurRad="38100" dist="38100" dir="2700000" algn="tl">
                    <a:srgbClr val="000000">
                      <a:alpha val="43137"/>
                    </a:srgbClr>
                  </a:outerShdw>
                </a:effectLst>
                <a:latin typeface="Calibri" pitchFamily="34" charset="0"/>
              </a:rPr>
              <a:t>additional energy </a:t>
            </a:r>
            <a:r>
              <a:rPr lang="en-US" sz="2000" b="1" dirty="0">
                <a:solidFill>
                  <a:srgbClr val="FFFF00"/>
                </a:solidFill>
                <a:effectLst>
                  <a:outerShdw blurRad="38100" dist="38100" dir="2700000" algn="tl">
                    <a:srgbClr val="000000">
                      <a:alpha val="43137"/>
                    </a:srgbClr>
                  </a:outerShdw>
                </a:effectLst>
                <a:latin typeface="Calibri" pitchFamily="34" charset="0"/>
              </a:rPr>
              <a:t>of particles involved (Assenbaum, Langanke, &amp; Rolfs, 1987). “The penetration through a shielded Coulomb barrier at projectile energy </a:t>
            </a:r>
            <a:r>
              <a:rPr lang="en-US" sz="2000" b="1" i="1" dirty="0">
                <a:solidFill>
                  <a:srgbClr val="FFFF00"/>
                </a:solidFill>
                <a:effectLst>
                  <a:outerShdw blurRad="38100" dist="38100" dir="2700000" algn="tl">
                    <a:srgbClr val="000000">
                      <a:alpha val="43137"/>
                    </a:srgbClr>
                  </a:outerShdw>
                </a:effectLst>
                <a:latin typeface="Calibri" pitchFamily="34" charset="0"/>
              </a:rPr>
              <a:t>E</a:t>
            </a:r>
            <a:r>
              <a:rPr lang="en-US" sz="2000" b="1" dirty="0">
                <a:solidFill>
                  <a:srgbClr val="FFFF00"/>
                </a:solidFill>
                <a:effectLst>
                  <a:outerShdw blurRad="38100" dist="38100" dir="2700000" algn="tl">
                    <a:srgbClr val="000000">
                      <a:alpha val="43137"/>
                    </a:srgbClr>
                  </a:outerShdw>
                </a:effectLst>
                <a:latin typeface="Calibri" pitchFamily="34" charset="0"/>
              </a:rPr>
              <a:t> is equivalent to that of bare nuclei at energy </a:t>
            </a:r>
            <a:r>
              <a:rPr lang="en-US" sz="2000" b="1" i="1" dirty="0">
                <a:solidFill>
                  <a:srgbClr val="FFFF00"/>
                </a:solidFill>
                <a:effectLst>
                  <a:outerShdw blurRad="38100" dist="38100" dir="2700000" algn="tl">
                    <a:srgbClr val="000000">
                      <a:alpha val="43137"/>
                    </a:srgbClr>
                  </a:outerShdw>
                </a:effectLst>
                <a:latin typeface="Calibri" pitchFamily="34" charset="0"/>
              </a:rPr>
              <a:t>E</a:t>
            </a:r>
            <a:r>
              <a:rPr lang="en-US" sz="2000" b="1" i="1" baseline="-25000" dirty="0">
                <a:solidFill>
                  <a:srgbClr val="FFFF00"/>
                </a:solidFill>
                <a:effectLst>
                  <a:outerShdw blurRad="38100" dist="38100" dir="2700000" algn="tl">
                    <a:srgbClr val="000000">
                      <a:alpha val="43137"/>
                    </a:srgbClr>
                  </a:outerShdw>
                </a:effectLst>
                <a:latin typeface="Calibri" pitchFamily="34" charset="0"/>
              </a:rPr>
              <a:t>eff </a:t>
            </a:r>
            <a:r>
              <a:rPr lang="en-US" sz="2000" b="1" i="1" dirty="0">
                <a:solidFill>
                  <a:srgbClr val="FFFF00"/>
                </a:solidFill>
                <a:effectLst>
                  <a:outerShdw blurRad="38100" dist="38100" dir="2700000" algn="tl">
                    <a:srgbClr val="000000">
                      <a:alpha val="43137"/>
                    </a:srgbClr>
                  </a:outerShdw>
                </a:effectLst>
                <a:latin typeface="Calibri" pitchFamily="34" charset="0"/>
              </a:rPr>
              <a:t>= E + U</a:t>
            </a:r>
            <a:r>
              <a:rPr lang="en-US" sz="2000" b="1" i="1" baseline="-25000" dirty="0">
                <a:solidFill>
                  <a:srgbClr val="FFFF00"/>
                </a:solidFill>
                <a:effectLst>
                  <a:outerShdw blurRad="38100" dist="38100" dir="2700000" algn="tl">
                    <a:srgbClr val="000000">
                      <a:alpha val="43137"/>
                    </a:srgbClr>
                  </a:outerShdw>
                </a:effectLst>
                <a:latin typeface="Calibri" pitchFamily="34" charset="0"/>
              </a:rPr>
              <a:t>e</a:t>
            </a:r>
            <a:r>
              <a:rPr lang="en-US" sz="2000" b="1" dirty="0" smtClean="0">
                <a:solidFill>
                  <a:srgbClr val="FFFF00"/>
                </a:solidFill>
                <a:effectLst>
                  <a:outerShdw blurRad="38100" dist="38100" dir="2700000" algn="tl">
                    <a:srgbClr val="000000">
                      <a:alpha val="43137"/>
                    </a:srgbClr>
                  </a:outerShdw>
                </a:effectLst>
                <a:latin typeface="Calibri" pitchFamily="34" charset="0"/>
              </a:rPr>
              <a:t>.”</a:t>
            </a:r>
          </a:p>
          <a:p>
            <a:r>
              <a:rPr lang="en-US" sz="2000" b="1" dirty="0">
                <a:solidFill>
                  <a:srgbClr val="FFFF00"/>
                </a:solidFill>
                <a:effectLst>
                  <a:outerShdw blurRad="38100" dist="38100" dir="2700000" algn="tl">
                    <a:srgbClr val="000000">
                      <a:alpha val="43137"/>
                    </a:srgbClr>
                  </a:outerShdw>
                </a:effectLst>
                <a:latin typeface="Calibri" pitchFamily="34" charset="0"/>
              </a:rPr>
              <a:t>          The figure, taken from an Assenbaum paper, schematically depicts a collision of an incident deuterium nucleus with a deuterium atom. For the collision of two free deuterium atoms, this </a:t>
            </a:r>
            <a:r>
              <a:rPr lang="en-US" sz="2400" b="1" i="1" dirty="0">
                <a:solidFill>
                  <a:srgbClr val="FC80D9"/>
                </a:solidFill>
                <a:effectLst>
                  <a:outerShdw blurRad="38100" dist="38100" dir="2700000" algn="tl">
                    <a:srgbClr val="000000">
                      <a:alpha val="43137"/>
                    </a:srgbClr>
                  </a:outerShdw>
                </a:effectLst>
                <a:latin typeface="Calibri" pitchFamily="34" charset="0"/>
              </a:rPr>
              <a:t>additional energy </a:t>
            </a:r>
            <a:r>
              <a:rPr lang="en-US" sz="2000" b="1" dirty="0">
                <a:solidFill>
                  <a:srgbClr val="FFFF00"/>
                </a:solidFill>
                <a:effectLst>
                  <a:outerShdw blurRad="38100" dist="38100" dir="2700000" algn="tl">
                    <a:srgbClr val="000000">
                      <a:alpha val="43137"/>
                    </a:srgbClr>
                  </a:outerShdw>
                </a:effectLst>
                <a:latin typeface="Calibri" pitchFamily="34" charset="0"/>
              </a:rPr>
              <a:t>is equal to </a:t>
            </a:r>
            <a:r>
              <a:rPr lang="en-US" sz="2400" b="1" i="1" dirty="0">
                <a:solidFill>
                  <a:srgbClr val="FFFF00"/>
                </a:solidFill>
                <a:effectLst>
                  <a:outerShdw blurRad="38100" dist="38100" dir="2700000" algn="tl">
                    <a:srgbClr val="000000">
                      <a:alpha val="43137"/>
                    </a:srgbClr>
                  </a:outerShdw>
                </a:effectLst>
                <a:latin typeface="Calibri" pitchFamily="34" charset="0"/>
              </a:rPr>
              <a:t>27 eV</a:t>
            </a:r>
            <a:r>
              <a:rPr lang="en-US" sz="2000" b="1" dirty="0" smtClean="0">
                <a:solidFill>
                  <a:srgbClr val="FFFF00"/>
                </a:solidFill>
                <a:effectLst>
                  <a:outerShdw blurRad="38100" dist="38100" dir="2700000" algn="tl">
                    <a:srgbClr val="000000">
                      <a:alpha val="43137"/>
                    </a:srgbClr>
                  </a:outerShdw>
                </a:effectLst>
                <a:latin typeface="Calibri" pitchFamily="34" charset="0"/>
              </a:rPr>
              <a:t>.</a:t>
            </a:r>
            <a:endParaRPr lang="en-US" sz="2000" b="1" dirty="0">
              <a:solidFill>
                <a:srgbClr val="FFFF00"/>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4248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dirty="0"/>
          </a:p>
        </p:txBody>
      </p:sp>
      <p:sp>
        <p:nvSpPr>
          <p:cNvPr id="3" name="TextBox 2"/>
          <p:cNvSpPr txBox="1"/>
          <p:nvPr/>
        </p:nvSpPr>
        <p:spPr>
          <a:xfrm>
            <a:off x="304801" y="604421"/>
            <a:ext cx="8534400" cy="4832092"/>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          It  </a:t>
            </a:r>
            <a:r>
              <a:rPr lang="en-US" sz="2800" b="1" dirty="0">
                <a:solidFill>
                  <a:srgbClr val="FFFF00"/>
                </a:solidFill>
                <a:effectLst>
                  <a:outerShdw blurRad="38100" dist="38100" dir="2700000" algn="tl">
                    <a:srgbClr val="000000">
                      <a:alpha val="43137"/>
                    </a:srgbClr>
                  </a:outerShdw>
                </a:effectLst>
              </a:rPr>
              <a:t>should </a:t>
            </a:r>
            <a:r>
              <a:rPr lang="en-US" sz="2800" b="1" dirty="0" smtClean="0">
                <a:solidFill>
                  <a:srgbClr val="FFFF00"/>
                </a:solidFill>
                <a:effectLst>
                  <a:outerShdw blurRad="38100" dist="38100" dir="2700000" algn="tl">
                    <a:srgbClr val="000000">
                      <a:alpha val="43137"/>
                    </a:srgbClr>
                  </a:outerShdw>
                </a:effectLst>
              </a:rPr>
              <a:t> be  noted  that  during  irradiation  of  solid  state  with  a  beam  of  charged  particles,  incident  particle  captures  an  electron  from  the  solid  </a:t>
            </a:r>
            <a:r>
              <a:rPr lang="en-US" sz="2800" b="1" dirty="0">
                <a:solidFill>
                  <a:srgbClr val="FFFF00"/>
                </a:solidFill>
                <a:effectLst>
                  <a:outerShdw blurRad="38100" dist="38100" dir="2700000" algn="tl">
                    <a:srgbClr val="000000">
                      <a:alpha val="43137"/>
                    </a:srgbClr>
                  </a:outerShdw>
                </a:effectLst>
              </a:rPr>
              <a:t>body </a:t>
            </a:r>
            <a:r>
              <a:rPr lang="en-US" sz="2800" b="1" dirty="0" smtClean="0">
                <a:solidFill>
                  <a:srgbClr val="FFFF00"/>
                </a:solidFill>
                <a:effectLst>
                  <a:outerShdw blurRad="38100" dist="38100" dir="2700000" algn="tl">
                    <a:srgbClr val="000000">
                      <a:alpha val="43137"/>
                    </a:srgbClr>
                  </a:outerShdw>
                </a:effectLst>
              </a:rPr>
              <a:t> and  moves  like  </a:t>
            </a:r>
            <a:r>
              <a:rPr lang="en-US" sz="2800" b="1" dirty="0">
                <a:solidFill>
                  <a:srgbClr val="FFFF00"/>
                </a:solidFill>
                <a:effectLst>
                  <a:outerShdw blurRad="38100" dist="38100" dir="2700000" algn="tl">
                    <a:srgbClr val="000000">
                      <a:alpha val="43137"/>
                    </a:srgbClr>
                  </a:outerShdw>
                </a:effectLst>
              </a:rPr>
              <a:t>an </a:t>
            </a:r>
            <a:r>
              <a:rPr lang="en-US" sz="2800" b="1" dirty="0" smtClean="0">
                <a:solidFill>
                  <a:srgbClr val="FFFF00"/>
                </a:solidFill>
                <a:effectLst>
                  <a:outerShdw blurRad="38100" dist="38100" dir="2700000" algn="tl">
                    <a:srgbClr val="000000">
                      <a:alpha val="43137"/>
                    </a:srgbClr>
                  </a:outerShdw>
                </a:effectLst>
              </a:rPr>
              <a:t> atom</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if  its  velocity  does  not  exceed  the  so-called  Bohr  velocity.</a:t>
            </a:r>
            <a:endParaRPr lang="en-US" sz="2800" b="1" dirty="0">
              <a:solidFill>
                <a:srgbClr val="FFFF00"/>
              </a:solidFill>
              <a:effectLst>
                <a:outerShdw blurRad="38100" dist="38100" dir="2700000" algn="tl">
                  <a:srgbClr val="000000">
                    <a:alpha val="43137"/>
                  </a:srgbClr>
                </a:outerShdw>
              </a:effectLst>
            </a:endParaRPr>
          </a:p>
          <a:p>
            <a:r>
              <a:rPr lang="en-US" sz="2800" b="1" dirty="0" smtClean="0">
                <a:solidFill>
                  <a:srgbClr val="FFFF00"/>
                </a:solidFill>
                <a:effectLst>
                  <a:outerShdw blurRad="38100" dist="38100" dir="2700000" algn="tl">
                    <a:srgbClr val="000000">
                      <a:alpha val="43137"/>
                    </a:srgbClr>
                  </a:outerShdw>
                </a:effectLst>
              </a:rPr>
              <a:t>          For  deuterons  this  threshold  energy  is  </a:t>
            </a:r>
            <a:r>
              <a:rPr lang="en-US" sz="2800" b="1" baseline="-6000" dirty="0" smtClean="0">
                <a:solidFill>
                  <a:srgbClr val="FFFF00"/>
                </a:solidFill>
                <a:effectLst>
                  <a:outerShdw blurRad="38100" dist="38100" dir="2700000" algn="tl">
                    <a:srgbClr val="000000">
                      <a:alpha val="43137"/>
                    </a:srgbClr>
                  </a:outerShdw>
                </a:effectLst>
              </a:rPr>
              <a:t>~</a:t>
            </a:r>
            <a:r>
              <a:rPr lang="en-US" sz="2800" b="1" dirty="0" smtClean="0">
                <a:solidFill>
                  <a:srgbClr val="FFFF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50 keV. </a:t>
            </a:r>
            <a:endParaRPr lang="en-US" sz="2800" b="1" dirty="0" smtClean="0">
              <a:solidFill>
                <a:srgbClr val="FFFF00"/>
              </a:solidFill>
              <a:effectLst>
                <a:outerShdw blurRad="38100" dist="38100" dir="2700000" algn="tl">
                  <a:srgbClr val="000000">
                    <a:alpha val="43137"/>
                  </a:srgbClr>
                </a:outerShdw>
              </a:effectLst>
            </a:endParaRPr>
          </a:p>
          <a:p>
            <a:r>
              <a:rPr lang="en-US" sz="2800" b="1" dirty="0" smtClean="0">
                <a:solidFill>
                  <a:srgbClr val="FFFF00"/>
                </a:solidFill>
                <a:effectLst>
                  <a:outerShdw blurRad="38100" dist="38100" dir="2700000" algn="tl">
                    <a:srgbClr val="000000">
                      <a:alpha val="43137"/>
                    </a:srgbClr>
                  </a:outerShdw>
                </a:effectLst>
              </a:rPr>
              <a:t>This  interesting  observation  was  made  in  the  paper</a:t>
            </a:r>
            <a:r>
              <a:rPr lang="en-US" sz="2800" b="1" dirty="0">
                <a:solidFill>
                  <a:srgbClr val="FFFF00"/>
                </a:solidFill>
                <a:effectLst>
                  <a:outerShdw blurRad="38100" dist="38100" dir="2700000" algn="tl">
                    <a:srgbClr val="000000">
                      <a:alpha val="43137"/>
                    </a:srgbClr>
                  </a:outerShdw>
                </a:effectLst>
              </a:rPr>
              <a:t>: </a:t>
            </a:r>
            <a:endParaRPr lang="en-US" sz="2800" b="1" dirty="0" smtClean="0">
              <a:solidFill>
                <a:srgbClr val="FFFF00"/>
              </a:solidFill>
              <a:effectLst>
                <a:outerShdw blurRad="38100" dist="38100" dir="2700000" algn="tl">
                  <a:srgbClr val="000000">
                    <a:alpha val="43137"/>
                  </a:srgbClr>
                </a:outerShdw>
              </a:effectLst>
            </a:endParaRPr>
          </a:p>
          <a:p>
            <a:r>
              <a:rPr lang="en-US" sz="2800" b="1" i="1" dirty="0" smtClean="0">
                <a:solidFill>
                  <a:srgbClr val="FFFF00"/>
                </a:solidFill>
                <a:effectLst>
                  <a:outerShdw blurRad="38100" dist="38100" dir="2700000" algn="tl">
                    <a:srgbClr val="000000">
                      <a:alpha val="43137"/>
                    </a:srgbClr>
                  </a:outerShdw>
                </a:effectLst>
              </a:rPr>
              <a:t>Y.A. </a:t>
            </a:r>
            <a:r>
              <a:rPr lang="en-US" sz="2800" b="1" i="1" dirty="0">
                <a:solidFill>
                  <a:srgbClr val="FFFF00"/>
                </a:solidFill>
                <a:effectLst>
                  <a:outerShdw blurRad="38100" dist="38100" dir="2700000" algn="tl">
                    <a:srgbClr val="000000">
                      <a:alpha val="43137"/>
                    </a:srgbClr>
                  </a:outerShdw>
                </a:effectLst>
              </a:rPr>
              <a:t>Baranov, </a:t>
            </a:r>
            <a:r>
              <a:rPr lang="en-US" sz="2800" b="1" i="1" dirty="0" smtClean="0">
                <a:solidFill>
                  <a:srgbClr val="FFFF00"/>
                </a:solidFill>
                <a:effectLst>
                  <a:outerShdw blurRad="38100" dist="38100" dir="2700000" algn="tl">
                    <a:srgbClr val="000000">
                      <a:alpha val="43137"/>
                    </a:srgbClr>
                  </a:outerShdw>
                </a:effectLst>
              </a:rPr>
              <a:t> Yu. Martynenko, S.O. </a:t>
            </a:r>
            <a:r>
              <a:rPr lang="en-US" sz="2800" b="1" i="1" dirty="0">
                <a:solidFill>
                  <a:srgbClr val="FFFF00"/>
                </a:solidFill>
                <a:effectLst>
                  <a:outerShdw blurRad="38100" dist="38100" dir="2700000" algn="tl">
                    <a:srgbClr val="000000">
                      <a:alpha val="43137"/>
                    </a:srgbClr>
                  </a:outerShdw>
                </a:effectLst>
              </a:rPr>
              <a:t>Tsepelevich, </a:t>
            </a:r>
            <a:endParaRPr lang="en-US" sz="2800" b="1" i="1" dirty="0" smtClean="0">
              <a:solidFill>
                <a:srgbClr val="FFFF00"/>
              </a:solidFill>
              <a:effectLst>
                <a:outerShdw blurRad="38100" dist="38100" dir="2700000" algn="tl">
                  <a:srgbClr val="000000">
                    <a:alpha val="43137"/>
                  </a:srgbClr>
                </a:outerShdw>
              </a:effectLst>
            </a:endParaRPr>
          </a:p>
          <a:p>
            <a:r>
              <a:rPr lang="en-US" sz="2800" b="1" i="1" dirty="0" smtClean="0">
                <a:solidFill>
                  <a:srgbClr val="FFFF00"/>
                </a:solidFill>
                <a:effectLst>
                  <a:outerShdw blurRad="38100" dist="38100" dir="2700000" algn="tl">
                    <a:srgbClr val="000000">
                      <a:alpha val="43137"/>
                    </a:srgbClr>
                  </a:outerShdw>
                </a:effectLst>
              </a:rPr>
              <a:t>Yu.N. </a:t>
            </a:r>
            <a:r>
              <a:rPr lang="en-US" sz="2800" b="1" i="1" dirty="0">
                <a:solidFill>
                  <a:srgbClr val="FFFF00"/>
                </a:solidFill>
                <a:effectLst>
                  <a:outerShdw blurRad="38100" dist="38100" dir="2700000" algn="tl">
                    <a:srgbClr val="000000">
                      <a:alpha val="43137"/>
                    </a:srgbClr>
                  </a:outerShdw>
                </a:effectLst>
              </a:rPr>
              <a:t>Yavlinsky, </a:t>
            </a:r>
            <a:r>
              <a:rPr lang="en-US" sz="2800" b="1" i="1" dirty="0" smtClean="0">
                <a:solidFill>
                  <a:srgbClr val="FFFF00"/>
                </a:solidFill>
                <a:effectLst>
                  <a:outerShdw blurRad="38100" dist="38100" dir="2700000" algn="tl">
                    <a:srgbClr val="000000">
                      <a:alpha val="43137"/>
                    </a:srgbClr>
                  </a:outerShdw>
                </a:effectLst>
              </a:rPr>
              <a:t> “Inelastic </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sputtering  of  solids  by  ions”,  Physics-Uspekhi</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November  1988</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Volume  156</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no</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3</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p.  </a:t>
            </a:r>
            <a:r>
              <a:rPr lang="en-US" sz="2800" b="1" i="1" dirty="0">
                <a:solidFill>
                  <a:srgbClr val="FFFF00"/>
                </a:solidFill>
                <a:effectLst>
                  <a:outerShdw blurRad="38100" dist="38100" dir="2700000" algn="tl">
                    <a:srgbClr val="000000">
                      <a:alpha val="43137"/>
                    </a:srgbClr>
                  </a:outerShdw>
                </a:effectLst>
              </a:rPr>
              <a:t>477</a:t>
            </a:r>
            <a:r>
              <a:rPr lang="en-US" sz="2800" b="1" i="1" dirty="0" smtClean="0">
                <a:solidFill>
                  <a:srgbClr val="FFFF00"/>
                </a:solidFill>
                <a:effectLst>
                  <a:outerShdw blurRad="38100" dist="38100" dir="2700000" algn="tl">
                    <a:srgbClr val="000000">
                      <a:alpha val="43137"/>
                    </a:srgbClr>
                  </a:outerShdw>
                </a:effectLst>
              </a:rPr>
              <a:t>.</a:t>
            </a:r>
          </a:p>
        </p:txBody>
      </p:sp>
      <p:sp>
        <p:nvSpPr>
          <p:cNvPr id="5" name="TextBox 4"/>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068404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dirty="0"/>
          </a:p>
        </p:txBody>
      </p:sp>
      <p:sp>
        <p:nvSpPr>
          <p:cNvPr id="4" name="Rectangle 3"/>
          <p:cNvSpPr/>
          <p:nvPr/>
        </p:nvSpPr>
        <p:spPr>
          <a:xfrm>
            <a:off x="76200" y="1143000"/>
            <a:ext cx="8991600" cy="461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34400" cy="4417874"/>
          </a:xfrm>
          <a:prstGeom prst="rect">
            <a:avLst/>
          </a:prstGeom>
          <a:noFill/>
          <a:ln>
            <a:noFill/>
          </a:ln>
        </p:spPr>
      </p:pic>
      <p:sp>
        <p:nvSpPr>
          <p:cNvPr id="6" name="Rectangle 5"/>
          <p:cNvSpPr/>
          <p:nvPr/>
        </p:nvSpPr>
        <p:spPr>
          <a:xfrm>
            <a:off x="76200" y="0"/>
            <a:ext cx="8991600" cy="830997"/>
          </a:xfrm>
          <a:prstGeom prst="rect">
            <a:avLst/>
          </a:prstGeom>
        </p:spPr>
        <p:txBody>
          <a:bodyPr wrap="square">
            <a:spAutoFit/>
          </a:bodyPr>
          <a:lstStyle/>
          <a:p>
            <a:pPr algn="ctr"/>
            <a:r>
              <a:rPr lang="en-US"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S</a:t>
            </a:r>
            <a:r>
              <a:rPr lang="ru-RU"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a:t>
            </a:r>
            <a:r>
              <a:rPr lang="en-US"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E</a:t>
            </a:r>
            <a:r>
              <a:rPr lang="ru-RU"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 </a:t>
            </a:r>
            <a:r>
              <a:rPr lang="en-US" sz="2400" b="1" i="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rPr>
              <a:t>–</a:t>
            </a:r>
            <a:r>
              <a:rPr lang="ru-RU" sz="2400" b="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rPr>
              <a:t> </a:t>
            </a:r>
            <a:r>
              <a:rPr lang="en-US" sz="2400" b="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rPr>
              <a:t>astrophysical  factor  for  reactions </a:t>
            </a:r>
            <a:r>
              <a:rPr lang="ru-RU" sz="2400" b="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rPr>
              <a:t> </a:t>
            </a:r>
            <a:r>
              <a:rPr lang="en-US" sz="2400" b="1" i="1" dirty="0" smtClean="0">
                <a:solidFill>
                  <a:srgbClr val="FFFF00"/>
                </a:solidFill>
                <a:effectLst>
                  <a:outerShdw blurRad="38100" dist="38100" dir="2700000" algn="tl">
                    <a:srgbClr val="000000">
                      <a:alpha val="43137"/>
                    </a:srgbClr>
                  </a:outerShdw>
                </a:effectLst>
                <a:cs typeface="Times New Roman" pitchFamily="18" charset="0"/>
              </a:rPr>
              <a:t>D(d,p)</a:t>
            </a:r>
            <a:r>
              <a:rPr lang="en-US" sz="2400" b="1" i="1" baseline="30000" dirty="0" smtClean="0">
                <a:solidFill>
                  <a:srgbClr val="FFFF00"/>
                </a:solidFill>
                <a:effectLst>
                  <a:outerShdw blurRad="38100" dist="38100" dir="2700000" algn="tl">
                    <a:srgbClr val="000000">
                      <a:alpha val="43137"/>
                    </a:srgbClr>
                  </a:outerShdw>
                </a:effectLst>
                <a:cs typeface="Times New Roman" pitchFamily="18" charset="0"/>
              </a:rPr>
              <a:t>3</a:t>
            </a:r>
            <a:r>
              <a:rPr lang="en-US" sz="2400" b="1" i="1" dirty="0" smtClean="0">
                <a:solidFill>
                  <a:srgbClr val="FFFF00"/>
                </a:solidFill>
                <a:effectLst>
                  <a:outerShdw blurRad="38100" dist="38100" dir="2700000" algn="tl">
                    <a:srgbClr val="000000">
                      <a:alpha val="43137"/>
                    </a:srgbClr>
                  </a:outerShdw>
                </a:effectLst>
                <a:cs typeface="Times New Roman" pitchFamily="18" charset="0"/>
              </a:rPr>
              <a:t>H </a:t>
            </a:r>
            <a:r>
              <a:rPr lang="en-US" sz="2400" b="1" dirty="0" smtClean="0">
                <a:solidFill>
                  <a:srgbClr val="FFFF00"/>
                </a:solidFill>
                <a:effectLst>
                  <a:outerShdw blurRad="38100" dist="38100" dir="2700000" algn="tl">
                    <a:srgbClr val="000000">
                      <a:alpha val="43137"/>
                    </a:srgbClr>
                  </a:outerShdw>
                </a:effectLst>
                <a:cs typeface="Times New Roman" pitchFamily="18" charset="0"/>
              </a:rPr>
              <a:t> and</a:t>
            </a:r>
            <a:r>
              <a:rPr lang="ru-RU" sz="2400" b="1" dirty="0" smtClean="0">
                <a:solidFill>
                  <a:srgbClr val="FFFF00"/>
                </a:solidFill>
                <a:effectLst>
                  <a:outerShdw blurRad="38100" dist="38100" dir="2700000" algn="tl">
                    <a:srgbClr val="000000">
                      <a:alpha val="43137"/>
                    </a:srgbClr>
                  </a:outerShdw>
                </a:effectLst>
                <a:cs typeface="Times New Roman" pitchFamily="18" charset="0"/>
              </a:rPr>
              <a:t> </a:t>
            </a:r>
            <a:r>
              <a:rPr lang="en-US" sz="2400" b="1" dirty="0" smtClean="0">
                <a:solidFill>
                  <a:srgbClr val="FFFF00"/>
                </a:solidFill>
                <a:effectLst>
                  <a:outerShdw blurRad="38100" dist="38100" dir="2700000" algn="tl">
                    <a:srgbClr val="000000">
                      <a:alpha val="43137"/>
                    </a:srgbClr>
                  </a:outerShdw>
                </a:effectLst>
                <a:cs typeface="Times New Roman" pitchFamily="18" charset="0"/>
              </a:rPr>
              <a:t> </a:t>
            </a:r>
            <a:r>
              <a:rPr lang="en-US" sz="2400" b="1" i="1" dirty="0">
                <a:solidFill>
                  <a:srgbClr val="FFFF00"/>
                </a:solidFill>
                <a:effectLst>
                  <a:outerShdw blurRad="38100" dist="38100" dir="2700000" algn="tl">
                    <a:srgbClr val="000000">
                      <a:alpha val="43137"/>
                    </a:srgbClr>
                  </a:outerShdw>
                </a:effectLst>
                <a:cs typeface="Times New Roman" pitchFamily="18" charset="0"/>
              </a:rPr>
              <a:t>D(d,n)</a:t>
            </a:r>
            <a:r>
              <a:rPr lang="en-US" sz="2400" b="1" i="1" baseline="30000" dirty="0">
                <a:solidFill>
                  <a:srgbClr val="FFFF00"/>
                </a:solidFill>
                <a:effectLst>
                  <a:outerShdw blurRad="38100" dist="38100" dir="2700000" algn="tl">
                    <a:srgbClr val="000000">
                      <a:alpha val="43137"/>
                    </a:srgbClr>
                  </a:outerShdw>
                </a:effectLst>
                <a:cs typeface="Times New Roman" pitchFamily="18" charset="0"/>
              </a:rPr>
              <a:t>3</a:t>
            </a:r>
            <a:r>
              <a:rPr lang="en-US" sz="2400" b="1" i="1" dirty="0">
                <a:solidFill>
                  <a:srgbClr val="FFFF00"/>
                </a:solidFill>
                <a:effectLst>
                  <a:outerShdw blurRad="38100" dist="38100" dir="2700000" algn="tl">
                    <a:srgbClr val="000000">
                      <a:alpha val="43137"/>
                    </a:srgbClr>
                  </a:outerShdw>
                </a:effectLst>
                <a:cs typeface="Times New Roman" pitchFamily="18" charset="0"/>
              </a:rPr>
              <a:t>He, </a:t>
            </a:r>
          </a:p>
          <a:p>
            <a:pPr algn="ctr"/>
            <a:r>
              <a:rPr lang="en-US" sz="2400" b="1" dirty="0">
                <a:solidFill>
                  <a:srgbClr val="FFFF00"/>
                </a:solidFill>
                <a:effectLst>
                  <a:outerShdw blurRad="38100" dist="38100" dir="2700000" algn="tl">
                    <a:srgbClr val="000000">
                      <a:alpha val="43137"/>
                    </a:srgbClr>
                  </a:outerShdw>
                </a:effectLst>
                <a:cs typeface="Times New Roman" pitchFamily="18" charset="0"/>
              </a:rPr>
              <a:t>Lemaitre, S. and Paetz gen. Schieck, H., </a:t>
            </a:r>
            <a:r>
              <a:rPr lang="en-US" sz="2400" b="1" i="1" dirty="0">
                <a:solidFill>
                  <a:srgbClr val="FFFF00"/>
                </a:solidFill>
                <a:effectLst>
                  <a:outerShdw blurRad="38100" dist="38100" dir="2700000" algn="tl">
                    <a:srgbClr val="000000">
                      <a:alpha val="43137"/>
                    </a:srgbClr>
                  </a:outerShdw>
                </a:effectLst>
                <a:cs typeface="Times New Roman" pitchFamily="18" charset="0"/>
              </a:rPr>
              <a:t>Ann. Physik 2 </a:t>
            </a:r>
            <a:r>
              <a:rPr lang="en-US" sz="2400" b="1" dirty="0">
                <a:solidFill>
                  <a:srgbClr val="FFFF00"/>
                </a:solidFill>
                <a:effectLst>
                  <a:outerShdw blurRad="38100" dist="38100" dir="2700000" algn="tl">
                    <a:srgbClr val="000000">
                      <a:alpha val="43137"/>
                    </a:srgbClr>
                  </a:outerShdw>
                </a:effectLst>
                <a:cs typeface="Times New Roman" pitchFamily="18" charset="0"/>
              </a:rPr>
              <a:t>(1993), 503.</a:t>
            </a: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358915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dirty="0"/>
          </a:p>
        </p:txBody>
      </p:sp>
      <p:sp>
        <p:nvSpPr>
          <p:cNvPr id="4" name="TextBox 3"/>
          <p:cNvSpPr txBox="1"/>
          <p:nvPr/>
        </p:nvSpPr>
        <p:spPr>
          <a:xfrm>
            <a:off x="0" y="152400"/>
            <a:ext cx="9144000" cy="707886"/>
          </a:xfrm>
          <a:prstGeom prst="rect">
            <a:avLst/>
          </a:prstGeom>
          <a:noFill/>
        </p:spPr>
        <p:txBody>
          <a:bodyPr wrap="square">
            <a:spAutoFit/>
          </a:bodyPr>
          <a:lstStyle/>
          <a:p>
            <a:pPr algn="ctr">
              <a:defRPr/>
            </a:pPr>
            <a:r>
              <a:rPr lang="en-US" sz="2000" b="1" dirty="0" smtClean="0">
                <a:solidFill>
                  <a:srgbClr val="FFFF00"/>
                </a:solidFill>
                <a:effectLst>
                  <a:outerShdw blurRad="38100" dist="38100" dir="2700000" algn="tl">
                    <a:srgbClr val="000000">
                      <a:alpha val="43137"/>
                    </a:srgbClr>
                  </a:outerShdw>
                </a:effectLst>
              </a:rPr>
              <a:t>C</a:t>
            </a:r>
            <a:r>
              <a:rPr lang="en-US" sz="2000" b="1" dirty="0">
                <a:solidFill>
                  <a:srgbClr val="FFFF00"/>
                </a:solidFill>
                <a:effectLst>
                  <a:outerShdw blurRad="38100" dist="38100" dir="2700000" algn="tl">
                    <a:srgbClr val="000000">
                      <a:alpha val="43137"/>
                    </a:srgbClr>
                  </a:outerShdw>
                </a:effectLst>
              </a:rPr>
              <a:t>. Rolfs et al., J. Phys. G: Nucl. Part</a:t>
            </a:r>
            <a:r>
              <a:rPr lang="en-US" sz="2000" b="1" dirty="0" smtClean="0">
                <a:solidFill>
                  <a:srgbClr val="FFFF00"/>
                </a:solidFill>
                <a:effectLst>
                  <a:outerShdw blurRad="38100" dist="38100" dir="2700000" algn="tl">
                    <a:srgbClr val="000000">
                      <a:alpha val="43137"/>
                    </a:srgbClr>
                  </a:outerShdw>
                </a:effectLst>
              </a:rPr>
              <a:t>.</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 Phys</a:t>
            </a:r>
            <a:r>
              <a:rPr lang="en-US" sz="2000" b="1" dirty="0">
                <a:solidFill>
                  <a:srgbClr val="FFFF00"/>
                </a:solidFill>
                <a:effectLst>
                  <a:outerShdw blurRad="38100" dist="38100" dir="2700000" algn="tl">
                    <a:srgbClr val="000000">
                      <a:alpha val="43137"/>
                    </a:srgbClr>
                  </a:outerShdw>
                </a:effectLst>
              </a:rPr>
              <a:t>. 31, </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2005</a:t>
            </a:r>
            <a:r>
              <a:rPr lang="en-US" sz="2000" b="1" dirty="0">
                <a:solidFill>
                  <a:srgbClr val="FFFF00"/>
                </a:solidFill>
                <a:effectLst>
                  <a:outerShdw blurRad="38100" dist="38100" dir="2700000" algn="tl">
                    <a:srgbClr val="000000">
                      <a:alpha val="43137"/>
                    </a:srgbClr>
                  </a:outerShdw>
                </a:effectLst>
              </a:rPr>
              <a:t>, </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pp </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1141–1149</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(Gran Sasso).</a:t>
            </a:r>
            <a:r>
              <a:rPr lang="ru-RU" sz="2000" b="1" dirty="0" smtClean="0">
                <a:solidFill>
                  <a:srgbClr val="FFFF00"/>
                </a:solidFill>
                <a:effectLst>
                  <a:outerShdw blurRad="38100" dist="38100" dir="2700000" algn="tl">
                    <a:srgbClr val="000000">
                      <a:alpha val="43137"/>
                    </a:srgbClr>
                  </a:outerShdw>
                </a:effectLst>
              </a:rPr>
              <a:t>  </a:t>
            </a:r>
            <a:endParaRPr lang="en-US" sz="2000" b="1" dirty="0" smtClean="0">
              <a:solidFill>
                <a:srgbClr val="FFFF00"/>
              </a:solidFill>
              <a:effectLst>
                <a:outerShdw blurRad="38100" dist="38100" dir="2700000" algn="tl">
                  <a:srgbClr val="000000">
                    <a:alpha val="43137"/>
                  </a:srgbClr>
                </a:outerShdw>
              </a:effectLst>
            </a:endParaRPr>
          </a:p>
          <a:p>
            <a:pPr algn="ctr" fontAlgn="auto">
              <a:spcBef>
                <a:spcPts val="0"/>
              </a:spcBef>
              <a:spcAft>
                <a:spcPts val="0"/>
              </a:spcAft>
              <a:defRPr/>
            </a:pPr>
            <a:r>
              <a:rPr lang="en-US" sz="2000" b="1" i="1" dirty="0" smtClean="0">
                <a:solidFill>
                  <a:srgbClr val="FFFF00"/>
                </a:solidFill>
                <a:effectLst>
                  <a:outerShdw blurRad="38100" dist="38100" dir="2700000" algn="tl">
                    <a:srgbClr val="000000">
                      <a:alpha val="43137"/>
                    </a:srgbClr>
                  </a:outerShdw>
                </a:effectLst>
              </a:rPr>
              <a:t>S(E</a:t>
            </a:r>
            <a:r>
              <a:rPr lang="en-US" sz="2000" b="1" i="1" dirty="0">
                <a:solidFill>
                  <a:srgbClr val="FFFF00"/>
                </a:solidFill>
                <a:effectLst>
                  <a:outerShdw blurRad="38100" dist="38100" dir="2700000" algn="tl">
                    <a:srgbClr val="000000">
                      <a:alpha val="43137"/>
                    </a:srgbClr>
                  </a:outerShdw>
                </a:effectLst>
              </a:rPr>
              <a:t>) </a:t>
            </a:r>
            <a:r>
              <a:rPr lang="ru-RU" sz="2000" b="1" i="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for </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DD</a:t>
            </a:r>
            <a:r>
              <a:rPr lang="ru-RU" sz="2000" b="1" dirty="0" smtClean="0">
                <a:solidFill>
                  <a:srgbClr val="FFFF00"/>
                </a:solidFill>
                <a:effectLst>
                  <a:outerShdw blurRad="38100" dist="38100" dir="2700000" algn="tl">
                    <a:srgbClr val="000000">
                      <a:alpha val="43137"/>
                    </a:srgbClr>
                  </a:outerShdw>
                </a:effectLst>
              </a:rPr>
              <a:t>-</a:t>
            </a:r>
            <a:r>
              <a:rPr lang="en-US" sz="2000" b="1" dirty="0" smtClean="0">
                <a:solidFill>
                  <a:srgbClr val="FFFF00"/>
                </a:solidFill>
                <a:effectLst>
                  <a:outerShdw blurRad="38100" dist="38100" dir="2700000" algn="tl">
                    <a:srgbClr val="000000">
                      <a:alpha val="43137"/>
                    </a:srgbClr>
                  </a:outerShdw>
                </a:effectLst>
              </a:rPr>
              <a:t>fusion</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the  target  is  implanted  in </a:t>
            </a:r>
            <a:r>
              <a:rPr lang="en-US" sz="2000" b="1" dirty="0">
                <a:solidFill>
                  <a:srgbClr val="FFFF00"/>
                </a:solidFill>
                <a:effectLst>
                  <a:outerShdw blurRad="38100" dist="38100" dir="2700000" algn="tl">
                    <a:srgbClr val="000000">
                      <a:alpha val="43137"/>
                    </a:srgbClr>
                  </a:outerShdw>
                </a:effectLst>
              </a:rPr>
              <a:t>P</a:t>
            </a:r>
            <a:r>
              <a:rPr lang="en-US" sz="2000" b="1" dirty="0" smtClean="0">
                <a:solidFill>
                  <a:srgbClr val="FFFF00"/>
                </a:solidFill>
                <a:effectLst>
                  <a:outerShdw blurRad="38100" dist="38100" dir="2700000" algn="tl">
                    <a:srgbClr val="000000">
                      <a:alpha val="43137"/>
                    </a:srgbClr>
                  </a:outerShdw>
                </a:effectLst>
              </a:rPr>
              <a:t>latinum</a:t>
            </a:r>
            <a:r>
              <a:rPr lang="ru-RU" sz="2000" b="1" dirty="0" smtClean="0">
                <a:solidFill>
                  <a:srgbClr val="FFFF00"/>
                </a:solidFill>
                <a:effectLst>
                  <a:outerShdw blurRad="38100" dist="38100" dir="2700000" algn="tl">
                    <a:srgbClr val="000000">
                      <a:alpha val="43137"/>
                    </a:srgbClr>
                  </a:outerShdw>
                </a:effectLst>
              </a:rPr>
              <a:t>, </a:t>
            </a:r>
            <a:r>
              <a:rPr lang="en-US" sz="2000" b="1" dirty="0" smtClean="0">
                <a:solidFill>
                  <a:srgbClr val="FFFF00"/>
                </a:solidFill>
                <a:effectLst>
                  <a:outerShdw blurRad="38100" dist="38100" dir="2700000" algn="tl">
                    <a:srgbClr val="000000">
                      <a:alpha val="43137"/>
                    </a:srgbClr>
                  </a:outerShdw>
                </a:effectLst>
              </a:rPr>
              <a:t> </a:t>
            </a:r>
            <a:r>
              <a:rPr lang="en-US" sz="2000" b="1" i="1" dirty="0" smtClean="0">
                <a:solidFill>
                  <a:srgbClr val="FFFF00"/>
                </a:solidFill>
                <a:effectLst>
                  <a:outerShdw blurRad="38100" dist="38100" dir="2700000" algn="tl">
                    <a:srgbClr val="000000">
                      <a:alpha val="43137"/>
                    </a:srgbClr>
                  </a:outerShdw>
                </a:effectLst>
              </a:rPr>
              <a:t>U</a:t>
            </a:r>
            <a:r>
              <a:rPr lang="en-US" sz="2000" b="1" i="1" baseline="-25000" dirty="0" smtClean="0">
                <a:solidFill>
                  <a:srgbClr val="FFFF00"/>
                </a:solidFill>
                <a:effectLst>
                  <a:outerShdw blurRad="38100" dist="38100" dir="2700000" algn="tl">
                    <a:srgbClr val="000000">
                      <a:alpha val="43137"/>
                    </a:srgbClr>
                  </a:outerShdw>
                </a:effectLst>
              </a:rPr>
              <a:t>e </a:t>
            </a:r>
            <a:r>
              <a:rPr lang="en-US" sz="2000" b="1" dirty="0" smtClean="0">
                <a:solidFill>
                  <a:srgbClr val="FFFF00"/>
                </a:solidFill>
                <a:effectLst>
                  <a:outerShdw blurRad="38100" dist="38100" dir="2700000" algn="tl">
                    <a:srgbClr val="000000">
                      <a:alpha val="43137"/>
                    </a:srgbClr>
                  </a:outerShdw>
                </a:effectLst>
              </a:rPr>
              <a:t>= 675 eV.</a:t>
            </a:r>
            <a:endParaRPr lang="en-US" sz="2000" b="1" dirty="0">
              <a:solidFill>
                <a:srgbClr val="FFFF00"/>
              </a:solidFill>
              <a:effectLst>
                <a:outerShdw blurRad="38100" dist="38100" dir="2700000" algn="tl">
                  <a:srgbClr val="000000">
                    <a:alpha val="43137"/>
                  </a:srgbClr>
                </a:outerShdw>
              </a:effectLst>
            </a:endParaRPr>
          </a:p>
        </p:txBody>
      </p:sp>
      <p:pic>
        <p:nvPicPr>
          <p:cNvPr id="5" name="Picture 4" descr="fig 2 platinum.jpg"/>
          <p:cNvPicPr>
            <a:picLocks noChangeAspect="1"/>
          </p:cNvPicPr>
          <p:nvPr/>
        </p:nvPicPr>
        <p:blipFill>
          <a:blip r:embed="rId2" cstate="print"/>
          <a:srcRect/>
          <a:stretch>
            <a:fillRect/>
          </a:stretch>
        </p:blipFill>
        <p:spPr bwMode="auto">
          <a:xfrm>
            <a:off x="2464410" y="905823"/>
            <a:ext cx="4241190" cy="5113977"/>
          </a:xfrm>
          <a:prstGeom prst="rect">
            <a:avLst/>
          </a:prstGeom>
          <a:noFill/>
          <a:ln w="9525">
            <a:noFill/>
            <a:miter lim="800000"/>
            <a:headEnd/>
            <a:tailEnd/>
          </a:ln>
        </p:spPr>
      </p:pic>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727157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25</a:t>
            </a:fld>
            <a:endParaRPr lang="en-US" dirty="0"/>
          </a:p>
        </p:txBody>
      </p:sp>
      <p:pic>
        <p:nvPicPr>
          <p:cNvPr id="3" name="Picture 2" descr="electron cloud 3.jpg"/>
          <p:cNvPicPr>
            <a:picLocks noChangeAspect="1"/>
          </p:cNvPicPr>
          <p:nvPr/>
        </p:nvPicPr>
        <p:blipFill>
          <a:blip r:embed="rId2" cstate="print"/>
          <a:stretch>
            <a:fillRect/>
          </a:stretch>
        </p:blipFill>
        <p:spPr>
          <a:xfrm>
            <a:off x="423747" y="1143000"/>
            <a:ext cx="8352263" cy="4572000"/>
          </a:xfrm>
          <a:prstGeom prst="rect">
            <a:avLst/>
          </a:prstGeom>
        </p:spPr>
      </p:pic>
      <p:cxnSp>
        <p:nvCxnSpPr>
          <p:cNvPr id="6" name="Straight Arrow Connector 5"/>
          <p:cNvCxnSpPr/>
          <p:nvPr/>
        </p:nvCxnSpPr>
        <p:spPr>
          <a:xfrm flipH="1">
            <a:off x="3048000" y="2209800"/>
            <a:ext cx="609600" cy="77724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33870" y="1840468"/>
            <a:ext cx="816249" cy="369332"/>
          </a:xfrm>
          <a:prstGeom prst="rect">
            <a:avLst/>
          </a:prstGeom>
          <a:noFill/>
        </p:spPr>
        <p:txBody>
          <a:bodyPr wrap="none" rtlCol="0">
            <a:spAutoFit/>
          </a:bodyPr>
          <a:lstStyle/>
          <a:p>
            <a:r>
              <a:rPr lang="ru-RU" dirty="0" smtClean="0">
                <a:solidFill>
                  <a:schemeClr val="bg1"/>
                </a:solidFill>
                <a:effectLst>
                  <a:outerShdw blurRad="38100" dist="38100" dir="2700000" algn="tl">
                    <a:srgbClr val="000000">
                      <a:alpha val="43137"/>
                    </a:srgbClr>
                  </a:outerShdw>
                </a:effectLst>
              </a:rPr>
              <a:t>300 эВ</a:t>
            </a:r>
            <a:endParaRPr lang="en-US" dirty="0">
              <a:solidFill>
                <a:schemeClr val="bg1"/>
              </a:solidFill>
              <a:effectLst>
                <a:outerShdw blurRad="38100" dist="38100" dir="2700000" algn="tl">
                  <a:srgbClr val="000000">
                    <a:alpha val="43137"/>
                  </a:srgbClr>
                </a:outerShdw>
              </a:effectLst>
            </a:endParaRPr>
          </a:p>
        </p:txBody>
      </p:sp>
      <p:cxnSp>
        <p:nvCxnSpPr>
          <p:cNvPr id="9" name="Straight Arrow Connector 8"/>
          <p:cNvCxnSpPr/>
          <p:nvPr/>
        </p:nvCxnSpPr>
        <p:spPr>
          <a:xfrm flipH="1">
            <a:off x="5638800" y="2209800"/>
            <a:ext cx="685800" cy="762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3570" y="1840468"/>
            <a:ext cx="699230" cy="369332"/>
          </a:xfrm>
          <a:prstGeom prst="rect">
            <a:avLst/>
          </a:prstGeom>
          <a:noFill/>
        </p:spPr>
        <p:txBody>
          <a:bodyPr wrap="none" rtlCol="0">
            <a:spAutoFit/>
          </a:bodyPr>
          <a:lstStyle/>
          <a:p>
            <a:r>
              <a:rPr lang="ru-RU" dirty="0" smtClean="0">
                <a:solidFill>
                  <a:schemeClr val="bg1"/>
                </a:solidFill>
                <a:effectLst>
                  <a:outerShdw blurRad="38100" dist="38100" dir="2700000" algn="tl">
                    <a:srgbClr val="000000">
                      <a:alpha val="43137"/>
                    </a:srgbClr>
                  </a:outerShdw>
                </a:effectLst>
              </a:rPr>
              <a:t>27 эВ</a:t>
            </a:r>
            <a:endParaRPr lang="en-US" dirty="0">
              <a:solidFill>
                <a:schemeClr val="bg1"/>
              </a:solidFill>
              <a:effectLst>
                <a:outerShdw blurRad="38100" dist="38100" dir="2700000" algn="tl">
                  <a:srgbClr val="000000">
                    <a:alpha val="43137"/>
                  </a:srgbClr>
                </a:outerShdw>
              </a:effectLst>
            </a:endParaRPr>
          </a:p>
        </p:txBody>
      </p:sp>
      <p:sp>
        <p:nvSpPr>
          <p:cNvPr id="11" name="TextBox 2"/>
          <p:cNvSpPr txBox="1">
            <a:spLocks noChangeArrowheads="1"/>
          </p:cNvSpPr>
          <p:nvPr/>
        </p:nvSpPr>
        <p:spPr bwMode="auto">
          <a:xfrm>
            <a:off x="76200" y="0"/>
            <a:ext cx="8915400" cy="954107"/>
          </a:xfrm>
          <a:prstGeom prst="rect">
            <a:avLst/>
          </a:prstGeom>
          <a:noFill/>
          <a:ln w="9525">
            <a:noFill/>
            <a:miter lim="800000"/>
            <a:headEnd/>
            <a:tailEnd/>
          </a:ln>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latin typeface="Calibri" pitchFamily="34" charset="0"/>
              </a:rPr>
              <a:t>Screening </a:t>
            </a:r>
            <a:r>
              <a:rPr lang="en-US" sz="2800" b="1" dirty="0" smtClean="0">
                <a:solidFill>
                  <a:srgbClr val="FFFF00"/>
                </a:solidFill>
                <a:effectLst>
                  <a:outerShdw blurRad="38100" dist="38100" dir="2700000" algn="tl">
                    <a:srgbClr val="000000">
                      <a:alpha val="43137"/>
                    </a:srgbClr>
                  </a:outerShdw>
                </a:effectLst>
                <a:latin typeface="Calibri" pitchFamily="34" charset="0"/>
              </a:rPr>
              <a:t> potential  defines  the  distance  to  which  the </a:t>
            </a:r>
            <a:r>
              <a:rPr lang="en-US" sz="2800" b="1" dirty="0">
                <a:solidFill>
                  <a:srgbClr val="FFFF00"/>
                </a:solidFill>
                <a:effectLst>
                  <a:outerShdw blurRad="38100" dist="38100" dir="2700000" algn="tl">
                    <a:srgbClr val="000000">
                      <a:alpha val="43137"/>
                    </a:srgbClr>
                  </a:outerShdw>
                </a:effectLst>
                <a:latin typeface="Calibri" pitchFamily="34" charset="0"/>
              </a:rPr>
              <a:t>atoms </a:t>
            </a:r>
            <a:r>
              <a:rPr lang="en-US" sz="2800" b="1" dirty="0" smtClean="0">
                <a:solidFill>
                  <a:srgbClr val="FFFF00"/>
                </a:solidFill>
                <a:effectLst>
                  <a:outerShdw blurRad="38100" dist="38100" dir="2700000" algn="tl">
                    <a:srgbClr val="000000">
                      <a:alpha val="43137"/>
                    </a:srgbClr>
                  </a:outerShdw>
                </a:effectLst>
                <a:latin typeface="Calibri" pitchFamily="34" charset="0"/>
              </a:rPr>
              <a:t> are  not  experiencing  Coulomb  </a:t>
            </a:r>
            <a:r>
              <a:rPr lang="en-US" sz="2800" b="1" dirty="0">
                <a:solidFill>
                  <a:srgbClr val="FFFF00"/>
                </a:solidFill>
                <a:effectLst>
                  <a:outerShdw blurRad="38100" dist="38100" dir="2700000" algn="tl">
                    <a:srgbClr val="000000">
                      <a:alpha val="43137"/>
                    </a:srgbClr>
                  </a:outerShdw>
                </a:effectLst>
                <a:latin typeface="Calibri" pitchFamily="34" charset="0"/>
              </a:rPr>
              <a:t>repulsion</a:t>
            </a:r>
            <a:r>
              <a:rPr lang="en-US" sz="2800" b="1" dirty="0" smtClean="0">
                <a:solidFill>
                  <a:srgbClr val="FFFF00"/>
                </a:solidFill>
                <a:effectLst>
                  <a:outerShdw blurRad="38100" dist="38100" dir="2700000" algn="tl">
                    <a:srgbClr val="000000">
                      <a:alpha val="43137"/>
                    </a:srgbClr>
                  </a:outerShdw>
                </a:effectLst>
                <a:latin typeface="Calibri" pitchFamily="34" charset="0"/>
              </a:rPr>
              <a:t>.</a:t>
            </a:r>
          </a:p>
        </p:txBody>
      </p:sp>
      <p:sp>
        <p:nvSpPr>
          <p:cNvPr id="10" name="TextBox 9"/>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893967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26</a:t>
            </a:fld>
            <a:endParaRPr lang="en-US" dirty="0"/>
          </a:p>
        </p:txBody>
      </p:sp>
      <p:sp>
        <p:nvSpPr>
          <p:cNvPr id="5" name="TextBox 4"/>
          <p:cNvSpPr txBox="1">
            <a:spLocks noChangeArrowheads="1"/>
          </p:cNvSpPr>
          <p:nvPr/>
        </p:nvSpPr>
        <p:spPr bwMode="auto">
          <a:xfrm>
            <a:off x="381000" y="0"/>
            <a:ext cx="8382000" cy="6124754"/>
          </a:xfrm>
          <a:prstGeom prst="rect">
            <a:avLst/>
          </a:prstGeom>
          <a:noFill/>
          <a:ln w="9525">
            <a:noFill/>
            <a:miter lim="800000"/>
            <a:headEnd/>
            <a:tailEnd/>
          </a:ln>
        </p:spPr>
        <p:txBody>
          <a:bodyPr wrap="square">
            <a:spAutoFit/>
          </a:bodyPr>
          <a:lstStyle/>
          <a:p>
            <a:r>
              <a:rPr lang="en-US" sz="2400" b="1" dirty="0">
                <a:solidFill>
                  <a:srgbClr val="FFFF00"/>
                </a:solidFill>
                <a:effectLst>
                  <a:outerShdw blurRad="38100" dist="38100" dir="2700000" algn="tl">
                    <a:srgbClr val="000000">
                      <a:alpha val="43137"/>
                    </a:srgbClr>
                  </a:outerShdw>
                </a:effectLst>
                <a:latin typeface="Calibri" pitchFamily="34" charset="0"/>
              </a:rPr>
              <a:t> </a:t>
            </a:r>
            <a:r>
              <a:rPr lang="en-US" sz="2400" b="1" dirty="0" smtClean="0">
                <a:solidFill>
                  <a:srgbClr val="FFFF00"/>
                </a:solidFill>
                <a:effectLst>
                  <a:outerShdw blurRad="38100" dist="38100" dir="2700000" algn="tl">
                    <a:srgbClr val="000000">
                      <a:alpha val="43137"/>
                    </a:srgbClr>
                  </a:outerShdw>
                </a:effectLst>
                <a:latin typeface="Calibri" pitchFamily="34" charset="0"/>
              </a:rPr>
              <a:t>          The  accelerator  experiments  have  shown  </a:t>
            </a:r>
            <a:r>
              <a:rPr lang="en-US" sz="2400" b="1" dirty="0">
                <a:solidFill>
                  <a:srgbClr val="FFFF00"/>
                </a:solidFill>
                <a:effectLst>
                  <a:outerShdw blurRad="38100" dist="38100" dir="2700000" algn="tl">
                    <a:srgbClr val="000000">
                      <a:alpha val="43137"/>
                    </a:srgbClr>
                  </a:outerShdw>
                </a:effectLst>
                <a:latin typeface="Calibri" pitchFamily="34" charset="0"/>
              </a:rPr>
              <a:t>that </a:t>
            </a:r>
            <a:r>
              <a:rPr lang="en-US" sz="2400" b="1" dirty="0" smtClean="0">
                <a:solidFill>
                  <a:srgbClr val="FFFF00"/>
                </a:solidFill>
                <a:effectLst>
                  <a:outerShdw blurRad="38100" dist="38100" dir="2700000" algn="tl">
                    <a:srgbClr val="000000">
                      <a:alpha val="43137"/>
                    </a:srgbClr>
                  </a:outerShdw>
                </a:effectLst>
                <a:latin typeface="Calibri" pitchFamily="34" charset="0"/>
              </a:rPr>
              <a:t> the magnitude  </a:t>
            </a:r>
            <a:r>
              <a:rPr lang="en-US" sz="2400" b="1" dirty="0">
                <a:solidFill>
                  <a:srgbClr val="FFFF00"/>
                </a:solidFill>
                <a:effectLst>
                  <a:outerShdw blurRad="38100" dist="38100" dir="2700000" algn="tl">
                    <a:srgbClr val="000000">
                      <a:alpha val="43137"/>
                    </a:srgbClr>
                  </a:outerShdw>
                </a:effectLst>
                <a:latin typeface="Calibri" pitchFamily="34" charset="0"/>
              </a:rPr>
              <a:t>of </a:t>
            </a:r>
            <a:r>
              <a:rPr lang="en-US" sz="2400" b="1" dirty="0" smtClean="0">
                <a:solidFill>
                  <a:srgbClr val="FFFF00"/>
                </a:solidFill>
                <a:effectLst>
                  <a:outerShdw blurRad="38100" dist="38100" dir="2700000" algn="tl">
                    <a:srgbClr val="000000">
                      <a:alpha val="43137"/>
                    </a:srgbClr>
                  </a:outerShdw>
                </a:effectLst>
                <a:latin typeface="Calibri" pitchFamily="34" charset="0"/>
              </a:rPr>
              <a:t> the  screening  potential  of  the  </a:t>
            </a:r>
            <a:r>
              <a:rPr lang="en-US" sz="2400" b="1" dirty="0">
                <a:solidFill>
                  <a:srgbClr val="FFFF00"/>
                </a:solidFill>
                <a:effectLst>
                  <a:outerShdw blurRad="38100" dist="38100" dir="2700000" algn="tl">
                    <a:srgbClr val="000000">
                      <a:alpha val="43137"/>
                    </a:srgbClr>
                  </a:outerShdw>
                </a:effectLst>
                <a:latin typeface="Calibri" pitchFamily="34" charset="0"/>
              </a:rPr>
              <a:t>impurity </a:t>
            </a:r>
            <a:r>
              <a:rPr lang="en-US" sz="2400" b="1" dirty="0" smtClean="0">
                <a:solidFill>
                  <a:srgbClr val="FFFF00"/>
                </a:solidFill>
                <a:effectLst>
                  <a:outerShdw blurRad="38100" dist="38100" dir="2700000" algn="tl">
                    <a:srgbClr val="000000">
                      <a:alpha val="43137"/>
                    </a:srgbClr>
                  </a:outerShdw>
                </a:effectLst>
                <a:latin typeface="Calibri" pitchFamily="34" charset="0"/>
              </a:rPr>
              <a:t> atoms  in  </a:t>
            </a:r>
            <a:r>
              <a:rPr lang="en-US" sz="2400" b="1" dirty="0">
                <a:solidFill>
                  <a:srgbClr val="FFFF00"/>
                </a:solidFill>
                <a:effectLst>
                  <a:outerShdw blurRad="38100" dist="38100" dir="2700000" algn="tl">
                    <a:srgbClr val="000000">
                      <a:alpha val="43137"/>
                    </a:srgbClr>
                  </a:outerShdw>
                </a:effectLst>
                <a:latin typeface="Calibri" pitchFamily="34" charset="0"/>
              </a:rPr>
              <a:t>metallic </a:t>
            </a:r>
            <a:r>
              <a:rPr lang="en-US" sz="2400" b="1" dirty="0" smtClean="0">
                <a:solidFill>
                  <a:srgbClr val="FFFF00"/>
                </a:solidFill>
                <a:effectLst>
                  <a:outerShdw blurRad="38100" dist="38100" dir="2700000" algn="tl">
                    <a:srgbClr val="000000">
                      <a:alpha val="43137"/>
                    </a:srgbClr>
                  </a:outerShdw>
                </a:effectLst>
                <a:latin typeface="Calibri" pitchFamily="34" charset="0"/>
              </a:rPr>
              <a:t> crystals  can  reach  </a:t>
            </a:r>
            <a:r>
              <a:rPr lang="en-US" sz="2800" b="1" i="1" dirty="0" smtClean="0">
                <a:solidFill>
                  <a:srgbClr val="FC80D9"/>
                </a:solidFill>
                <a:effectLst>
                  <a:outerShdw blurRad="38100" dist="38100" dir="2700000" algn="tl">
                    <a:srgbClr val="000000">
                      <a:alpha val="43137"/>
                    </a:srgbClr>
                  </a:outerShdw>
                </a:effectLst>
                <a:latin typeface="Calibri" pitchFamily="34" charset="0"/>
              </a:rPr>
              <a:t>300 </a:t>
            </a:r>
            <a:r>
              <a:rPr lang="en-US" sz="2800" b="1" i="1" dirty="0">
                <a:solidFill>
                  <a:srgbClr val="FC80D9"/>
                </a:solidFill>
                <a:effectLst>
                  <a:outerShdw blurRad="38100" dist="38100" dir="2700000" algn="tl">
                    <a:srgbClr val="000000">
                      <a:alpha val="43137"/>
                    </a:srgbClr>
                  </a:outerShdw>
                </a:effectLst>
                <a:latin typeface="Calibri" pitchFamily="34" charset="0"/>
              </a:rPr>
              <a:t>eV </a:t>
            </a:r>
            <a:r>
              <a:rPr lang="en-US" sz="2800" b="1" i="1" dirty="0" smtClean="0">
                <a:solidFill>
                  <a:srgbClr val="FC80D9"/>
                </a:solidFill>
                <a:effectLst>
                  <a:outerShdw blurRad="38100" dist="38100" dir="2700000" algn="tl">
                    <a:srgbClr val="000000">
                      <a:alpha val="43137"/>
                    </a:srgbClr>
                  </a:outerShdw>
                </a:effectLst>
                <a:latin typeface="Calibri" pitchFamily="34" charset="0"/>
              </a:rPr>
              <a:t> and  even  more</a:t>
            </a:r>
            <a:r>
              <a:rPr lang="en-US" sz="2800" b="1" dirty="0">
                <a:solidFill>
                  <a:srgbClr val="FC80D9"/>
                </a:solidFill>
                <a:effectLst>
                  <a:outerShdw blurRad="38100" dist="38100" dir="2700000" algn="tl">
                    <a:srgbClr val="000000">
                      <a:alpha val="43137"/>
                    </a:srgbClr>
                  </a:outerShdw>
                </a:effectLst>
                <a:latin typeface="Calibri" pitchFamily="34" charset="0"/>
              </a:rPr>
              <a:t>. </a:t>
            </a:r>
            <a:r>
              <a:rPr lang="en-US" sz="2800" b="1" dirty="0" smtClean="0">
                <a:solidFill>
                  <a:srgbClr val="FC80D9"/>
                </a:solidFill>
                <a:effectLst>
                  <a:outerShdw blurRad="38100" dist="38100" dir="2700000" algn="tl">
                    <a:srgbClr val="000000">
                      <a:alpha val="43137"/>
                    </a:srgbClr>
                  </a:outerShdw>
                </a:effectLst>
                <a:latin typeface="Calibri" pitchFamily="34" charset="0"/>
              </a:rPr>
              <a:t> </a:t>
            </a:r>
            <a:r>
              <a:rPr lang="en-US" sz="2400" b="1" dirty="0" smtClean="0">
                <a:solidFill>
                  <a:srgbClr val="FFFF00"/>
                </a:solidFill>
                <a:effectLst>
                  <a:outerShdw blurRad="38100" dist="38100" dir="2700000" algn="tl">
                    <a:srgbClr val="000000">
                      <a:alpha val="43137"/>
                    </a:srgbClr>
                  </a:outerShdw>
                </a:effectLst>
                <a:latin typeface="Calibri" pitchFamily="34" charset="0"/>
              </a:rPr>
              <a:t>This  means  that  in  </a:t>
            </a:r>
            <a:r>
              <a:rPr lang="en-US" sz="2400" b="1" dirty="0">
                <a:solidFill>
                  <a:srgbClr val="FFFF00"/>
                </a:solidFill>
                <a:effectLst>
                  <a:outerShdw blurRad="38100" dist="38100" dir="2700000" algn="tl">
                    <a:srgbClr val="000000">
                      <a:alpha val="43137"/>
                    </a:srgbClr>
                  </a:outerShdw>
                </a:effectLst>
                <a:latin typeface="Calibri" pitchFamily="34" charset="0"/>
              </a:rPr>
              <a:t>the </a:t>
            </a:r>
            <a:r>
              <a:rPr lang="en-US" sz="2400" b="1" dirty="0" smtClean="0">
                <a:solidFill>
                  <a:srgbClr val="FFFF00"/>
                </a:solidFill>
                <a:effectLst>
                  <a:outerShdw blurRad="38100" dist="38100" dir="2700000" algn="tl">
                    <a:srgbClr val="000000">
                      <a:alpha val="43137"/>
                    </a:srgbClr>
                  </a:outerShdw>
                </a:effectLst>
                <a:latin typeface="Calibri" pitchFamily="34" charset="0"/>
              </a:rPr>
              <a:t> DD-reaction  occurring  in  the  medium </a:t>
            </a:r>
            <a:r>
              <a:rPr lang="en-US" sz="2400" b="1" dirty="0">
                <a:solidFill>
                  <a:srgbClr val="FFFF00"/>
                </a:solidFill>
                <a:effectLst>
                  <a:outerShdw blurRad="38100" dist="38100" dir="2700000" algn="tl">
                    <a:srgbClr val="000000">
                      <a:alpha val="43137"/>
                    </a:srgbClr>
                  </a:outerShdw>
                </a:effectLst>
                <a:latin typeface="Calibri" pitchFamily="34" charset="0"/>
              </a:rPr>
              <a:t>of </a:t>
            </a:r>
            <a:r>
              <a:rPr lang="en-US" sz="2400" b="1" dirty="0" smtClean="0">
                <a:solidFill>
                  <a:srgbClr val="FFFF00"/>
                </a:solidFill>
                <a:effectLst>
                  <a:outerShdw blurRad="38100" dist="38100" dir="2700000" algn="tl">
                    <a:srgbClr val="000000">
                      <a:alpha val="43137"/>
                    </a:srgbClr>
                  </a:outerShdw>
                </a:effectLst>
                <a:latin typeface="Calibri" pitchFamily="34" charset="0"/>
              </a:rPr>
              <a:t> the  </a:t>
            </a:r>
            <a:r>
              <a:rPr lang="en-US" sz="2400" b="1" dirty="0">
                <a:solidFill>
                  <a:srgbClr val="FFFF00"/>
                </a:solidFill>
                <a:effectLst>
                  <a:outerShdw blurRad="38100" dist="38100" dir="2700000" algn="tl">
                    <a:srgbClr val="000000">
                      <a:alpha val="43137"/>
                    </a:srgbClr>
                  </a:outerShdw>
                </a:effectLst>
                <a:latin typeface="Calibri" pitchFamily="34" charset="0"/>
              </a:rPr>
              <a:t>metal </a:t>
            </a:r>
            <a:r>
              <a:rPr lang="en-US" sz="2400" b="1" dirty="0" smtClean="0">
                <a:solidFill>
                  <a:srgbClr val="FFFF00"/>
                </a:solidFill>
                <a:effectLst>
                  <a:outerShdw blurRad="38100" dist="38100" dir="2700000" algn="tl">
                    <a:srgbClr val="000000">
                      <a:alpha val="43137"/>
                    </a:srgbClr>
                  </a:outerShdw>
                </a:effectLst>
                <a:latin typeface="Calibri" pitchFamily="34" charset="0"/>
              </a:rPr>
              <a:t> crystal,  the  </a:t>
            </a:r>
            <a:r>
              <a:rPr lang="en-US" sz="2400" b="1" dirty="0">
                <a:solidFill>
                  <a:srgbClr val="FFFF00"/>
                </a:solidFill>
                <a:effectLst>
                  <a:outerShdw blurRad="38100" dist="38100" dir="2700000" algn="tl">
                    <a:srgbClr val="000000">
                      <a:alpha val="43137"/>
                    </a:srgbClr>
                  </a:outerShdw>
                </a:effectLst>
                <a:latin typeface="Calibri" pitchFamily="34" charset="0"/>
              </a:rPr>
              <a:t>implanted </a:t>
            </a:r>
            <a:r>
              <a:rPr lang="en-US" sz="2400" b="1" dirty="0" smtClean="0">
                <a:solidFill>
                  <a:srgbClr val="FFFF00"/>
                </a:solidFill>
                <a:effectLst>
                  <a:outerShdw blurRad="38100" dist="38100" dir="2700000" algn="tl">
                    <a:srgbClr val="000000">
                      <a:alpha val="43137"/>
                    </a:srgbClr>
                  </a:outerShdw>
                </a:effectLst>
                <a:latin typeface="Calibri" pitchFamily="34" charset="0"/>
              </a:rPr>
              <a:t> deuterium  atoms  are </a:t>
            </a:r>
            <a:r>
              <a:rPr lang="en-US" sz="2400" b="1" dirty="0">
                <a:solidFill>
                  <a:srgbClr val="FFFF00"/>
                </a:solidFill>
                <a:effectLst>
                  <a:outerShdw blurRad="38100" dist="38100" dir="2700000" algn="tl">
                    <a:srgbClr val="000000">
                      <a:alpha val="43137"/>
                    </a:srgbClr>
                  </a:outerShdw>
                </a:effectLst>
                <a:latin typeface="Calibri" pitchFamily="34" charset="0"/>
              </a:rPr>
              <a:t>excited </a:t>
            </a:r>
            <a:r>
              <a:rPr lang="en-US" sz="2400" b="1" dirty="0" smtClean="0">
                <a:solidFill>
                  <a:srgbClr val="FFFF00"/>
                </a:solidFill>
                <a:effectLst>
                  <a:outerShdw blurRad="38100" dist="38100" dir="2700000" algn="tl">
                    <a:srgbClr val="000000">
                      <a:alpha val="43137"/>
                    </a:srgbClr>
                  </a:outerShdw>
                </a:effectLst>
                <a:latin typeface="Calibri" pitchFamily="34" charset="0"/>
              </a:rPr>
              <a:t> and  </a:t>
            </a:r>
            <a:r>
              <a:rPr lang="en-US" sz="2400" b="1" dirty="0">
                <a:solidFill>
                  <a:srgbClr val="FFFF00"/>
                </a:solidFill>
                <a:effectLst>
                  <a:outerShdw blurRad="38100" dist="38100" dir="2700000" algn="tl">
                    <a:srgbClr val="000000">
                      <a:alpha val="43137"/>
                    </a:srgbClr>
                  </a:outerShdw>
                </a:effectLst>
                <a:latin typeface="Calibri" pitchFamily="34" charset="0"/>
              </a:rPr>
              <a:t>no </a:t>
            </a:r>
            <a:r>
              <a:rPr lang="en-US" sz="2400" b="1" dirty="0" smtClean="0">
                <a:solidFill>
                  <a:srgbClr val="FFFF00"/>
                </a:solidFill>
                <a:effectLst>
                  <a:outerShdw blurRad="38100" dist="38100" dir="2700000" algn="tl">
                    <a:srgbClr val="000000">
                      <a:alpha val="43137"/>
                    </a:srgbClr>
                  </a:outerShdw>
                </a:effectLst>
                <a:latin typeface="Calibri" pitchFamily="34" charset="0"/>
              </a:rPr>
              <a:t> longer  spherical</a:t>
            </a:r>
            <a:r>
              <a:rPr lang="en-US" sz="2400" b="1" dirty="0">
                <a:solidFill>
                  <a:srgbClr val="FFFF00"/>
                </a:solidFill>
                <a:effectLst>
                  <a:outerShdw blurRad="38100" dist="38100" dir="2700000" algn="tl">
                    <a:srgbClr val="000000">
                      <a:alpha val="43137"/>
                    </a:srgbClr>
                  </a:outerShdw>
                </a:effectLst>
                <a:latin typeface="Calibri" pitchFamily="34" charset="0"/>
              </a:rPr>
              <a:t>. </a:t>
            </a:r>
            <a:r>
              <a:rPr lang="en-US" sz="2400" b="1" dirty="0" smtClean="0">
                <a:solidFill>
                  <a:srgbClr val="FFFF00"/>
                </a:solidFill>
                <a:effectLst>
                  <a:outerShdw blurRad="38100" dist="38100" dir="2700000" algn="tl">
                    <a:srgbClr val="000000">
                      <a:alpha val="43137"/>
                    </a:srgbClr>
                  </a:outerShdw>
                </a:effectLst>
                <a:latin typeface="Calibri" pitchFamily="34" charset="0"/>
              </a:rPr>
              <a:t> They  have  more  sophisticated  </a:t>
            </a:r>
            <a:r>
              <a:rPr lang="en-US" sz="3200" b="1" i="1" dirty="0" smtClean="0">
                <a:solidFill>
                  <a:srgbClr val="FC80D9"/>
                </a:solidFill>
                <a:effectLst>
                  <a:outerShdw blurRad="38100" dist="38100" dir="2700000" algn="tl">
                    <a:srgbClr val="000000">
                      <a:alpha val="43137"/>
                    </a:srgbClr>
                  </a:outerShdw>
                </a:effectLst>
                <a:latin typeface="Calibri" pitchFamily="34" charset="0"/>
              </a:rPr>
              <a:t>electronic  orbitals</a:t>
            </a:r>
            <a:r>
              <a:rPr lang="en-US" sz="2400" b="1" dirty="0">
                <a:solidFill>
                  <a:srgbClr val="FFFF00"/>
                </a:solidFill>
                <a:effectLst>
                  <a:outerShdw blurRad="38100" dist="38100" dir="2700000" algn="tl">
                    <a:srgbClr val="000000">
                      <a:alpha val="43137"/>
                    </a:srgbClr>
                  </a:outerShdw>
                </a:effectLst>
                <a:latin typeface="Calibri" pitchFamily="34" charset="0"/>
              </a:rPr>
              <a:t>, </a:t>
            </a:r>
            <a:r>
              <a:rPr lang="en-US" sz="2400" b="1" dirty="0" smtClean="0">
                <a:solidFill>
                  <a:srgbClr val="FFFF00"/>
                </a:solidFill>
                <a:effectLst>
                  <a:outerShdw blurRad="38100" dist="38100" dir="2700000" algn="tl">
                    <a:srgbClr val="000000">
                      <a:alpha val="43137"/>
                    </a:srgbClr>
                  </a:outerShdw>
                </a:effectLst>
                <a:latin typeface="Calibri" pitchFamily="34" charset="0"/>
              </a:rPr>
              <a:t> and they  are  oriented </a:t>
            </a:r>
            <a:r>
              <a:rPr lang="en-US" sz="2400" b="1" dirty="0">
                <a:solidFill>
                  <a:srgbClr val="FFFF00"/>
                </a:solidFill>
                <a:effectLst>
                  <a:outerShdw blurRad="38100" dist="38100" dir="2700000" algn="tl">
                    <a:srgbClr val="000000">
                      <a:alpha val="43137"/>
                    </a:srgbClr>
                  </a:outerShdw>
                </a:effectLst>
                <a:latin typeface="Calibri" pitchFamily="34" charset="0"/>
              </a:rPr>
              <a:t>relative </a:t>
            </a:r>
            <a:r>
              <a:rPr lang="en-US" sz="2400" b="1" dirty="0" smtClean="0">
                <a:solidFill>
                  <a:srgbClr val="FFFF00"/>
                </a:solidFill>
                <a:effectLst>
                  <a:outerShdw blurRad="38100" dist="38100" dir="2700000" algn="tl">
                    <a:srgbClr val="000000">
                      <a:alpha val="43137"/>
                    </a:srgbClr>
                  </a:outerShdw>
                </a:effectLst>
                <a:latin typeface="Calibri" pitchFamily="34" charset="0"/>
              </a:rPr>
              <a:t> to  each  other  in  </a:t>
            </a:r>
            <a:r>
              <a:rPr lang="en-US" sz="2400" b="1" dirty="0">
                <a:solidFill>
                  <a:srgbClr val="FFFF00"/>
                </a:solidFill>
                <a:effectLst>
                  <a:outerShdw blurRad="38100" dist="38100" dir="2700000" algn="tl">
                    <a:srgbClr val="000000">
                      <a:alpha val="43137"/>
                    </a:srgbClr>
                  </a:outerShdw>
                </a:effectLst>
                <a:latin typeface="Calibri" pitchFamily="34" charset="0"/>
              </a:rPr>
              <a:t>a </a:t>
            </a:r>
            <a:r>
              <a:rPr lang="en-US" sz="2400" b="1" dirty="0" smtClean="0">
                <a:solidFill>
                  <a:srgbClr val="FFFF00"/>
                </a:solidFill>
                <a:effectLst>
                  <a:outerShdw blurRad="38100" dist="38100" dir="2700000" algn="tl">
                    <a:srgbClr val="000000">
                      <a:alpha val="43137"/>
                    </a:srgbClr>
                  </a:outerShdw>
                </a:effectLst>
                <a:latin typeface="Calibri" pitchFamily="34" charset="0"/>
              </a:rPr>
              <a:t> certain  crystallographic  manner</a:t>
            </a:r>
            <a:r>
              <a:rPr lang="en-US" sz="2400" b="1" dirty="0">
                <a:solidFill>
                  <a:srgbClr val="FFFF00"/>
                </a:solidFill>
                <a:effectLst>
                  <a:outerShdw blurRad="38100" dist="38100" dir="2700000" algn="tl">
                    <a:srgbClr val="000000">
                      <a:alpha val="43137"/>
                    </a:srgbClr>
                  </a:outerShdw>
                </a:effectLst>
                <a:latin typeface="Calibri" pitchFamily="34" charset="0"/>
              </a:rPr>
              <a:t>. </a:t>
            </a:r>
            <a:r>
              <a:rPr lang="en-US" sz="2400" b="1" dirty="0" smtClean="0">
                <a:solidFill>
                  <a:srgbClr val="FFFF00"/>
                </a:solidFill>
                <a:effectLst>
                  <a:outerShdw blurRad="38100" dist="38100" dir="2700000" algn="tl">
                    <a:srgbClr val="000000">
                      <a:alpha val="43137"/>
                    </a:srgbClr>
                  </a:outerShdw>
                </a:effectLst>
                <a:latin typeface="Calibri" pitchFamily="34" charset="0"/>
              </a:rPr>
              <a:t> </a:t>
            </a:r>
            <a:r>
              <a:rPr lang="en-US" sz="2800" b="1" i="1" dirty="0" smtClean="0">
                <a:solidFill>
                  <a:srgbClr val="FC80D9"/>
                </a:solidFill>
                <a:effectLst>
                  <a:outerShdw blurRad="38100" dist="38100" dir="2700000" algn="tl">
                    <a:srgbClr val="000000">
                      <a:alpha val="43137"/>
                    </a:srgbClr>
                  </a:outerShdw>
                </a:effectLst>
                <a:latin typeface="Calibri" pitchFamily="34" charset="0"/>
              </a:rPr>
              <a:t>In this  </a:t>
            </a:r>
            <a:r>
              <a:rPr lang="en-US" sz="2800" b="1" i="1" dirty="0">
                <a:solidFill>
                  <a:srgbClr val="FC80D9"/>
                </a:solidFill>
                <a:effectLst>
                  <a:outerShdw blurRad="38100" dist="38100" dir="2700000" algn="tl">
                    <a:srgbClr val="000000">
                      <a:alpha val="43137"/>
                    </a:srgbClr>
                  </a:outerShdw>
                </a:effectLst>
                <a:latin typeface="Calibri" pitchFamily="34" charset="0"/>
              </a:rPr>
              <a:t>case, </a:t>
            </a:r>
            <a:r>
              <a:rPr lang="en-US" sz="2800" b="1" i="1" dirty="0" smtClean="0">
                <a:solidFill>
                  <a:srgbClr val="FC80D9"/>
                </a:solidFill>
                <a:effectLst>
                  <a:outerShdw blurRad="38100" dist="38100" dir="2700000" algn="tl">
                    <a:srgbClr val="000000">
                      <a:alpha val="43137"/>
                    </a:srgbClr>
                  </a:outerShdw>
                </a:effectLst>
                <a:latin typeface="Calibri" pitchFamily="34" charset="0"/>
              </a:rPr>
              <a:t> the  nuclei  of  these  atoms  can  approach  each  other  at  the  </a:t>
            </a:r>
            <a:r>
              <a:rPr lang="en-US" sz="2800" b="1" i="1" dirty="0">
                <a:solidFill>
                  <a:srgbClr val="FC80D9"/>
                </a:solidFill>
                <a:effectLst>
                  <a:outerShdw blurRad="38100" dist="38100" dir="2700000" algn="tl">
                    <a:srgbClr val="000000">
                      <a:alpha val="43137"/>
                    </a:srgbClr>
                  </a:outerShdw>
                </a:effectLst>
                <a:latin typeface="Calibri" pitchFamily="34" charset="0"/>
              </a:rPr>
              <a:t>distance </a:t>
            </a:r>
            <a:r>
              <a:rPr lang="en-US" sz="2800" b="1" i="1" dirty="0" smtClean="0">
                <a:solidFill>
                  <a:srgbClr val="FC80D9"/>
                </a:solidFill>
                <a:effectLst>
                  <a:outerShdw blurRad="38100" dist="38100" dir="2700000" algn="tl">
                    <a:srgbClr val="000000">
                      <a:alpha val="43137"/>
                    </a:srgbClr>
                  </a:outerShdw>
                </a:effectLst>
                <a:latin typeface="Calibri" pitchFamily="34" charset="0"/>
              </a:rPr>
              <a:t> substantially  less  than  </a:t>
            </a:r>
            <a:r>
              <a:rPr lang="en-US" sz="2800" b="1" i="1" dirty="0">
                <a:solidFill>
                  <a:srgbClr val="FC80D9"/>
                </a:solidFill>
                <a:effectLst>
                  <a:outerShdw blurRad="38100" dist="38100" dir="2700000" algn="tl">
                    <a:srgbClr val="000000">
                      <a:alpha val="43137"/>
                    </a:srgbClr>
                  </a:outerShdw>
                </a:effectLst>
                <a:latin typeface="Calibri" pitchFamily="34" charset="0"/>
              </a:rPr>
              <a:t>for </a:t>
            </a:r>
            <a:r>
              <a:rPr lang="en-US" sz="2800" b="1" i="1" dirty="0" smtClean="0">
                <a:solidFill>
                  <a:srgbClr val="FC80D9"/>
                </a:solidFill>
                <a:effectLst>
                  <a:outerShdw blurRad="38100" dist="38100" dir="2700000" algn="tl">
                    <a:srgbClr val="000000">
                      <a:alpha val="43137"/>
                    </a:srgbClr>
                  </a:outerShdw>
                </a:effectLst>
                <a:latin typeface="Calibri" pitchFamily="34" charset="0"/>
              </a:rPr>
              <a:t> a  nominal  size  of  </a:t>
            </a:r>
            <a:r>
              <a:rPr lang="en-US" sz="2800" b="1" i="1" dirty="0">
                <a:solidFill>
                  <a:srgbClr val="FC80D9"/>
                </a:solidFill>
                <a:effectLst>
                  <a:outerShdw blurRad="38100" dist="38100" dir="2700000" algn="tl">
                    <a:srgbClr val="000000">
                      <a:alpha val="43137"/>
                    </a:srgbClr>
                  </a:outerShdw>
                </a:effectLst>
                <a:latin typeface="Calibri" pitchFamily="34" charset="0"/>
              </a:rPr>
              <a:t>the </a:t>
            </a:r>
            <a:r>
              <a:rPr lang="en-US" sz="2800" b="1" i="1" dirty="0" smtClean="0">
                <a:solidFill>
                  <a:srgbClr val="FC80D9"/>
                </a:solidFill>
                <a:effectLst>
                  <a:outerShdw blurRad="38100" dist="38100" dir="2700000" algn="tl">
                    <a:srgbClr val="000000">
                      <a:alpha val="43137"/>
                    </a:srgbClr>
                  </a:outerShdw>
                </a:effectLst>
                <a:latin typeface="Calibri" pitchFamily="34" charset="0"/>
              </a:rPr>
              <a:t> atom  </a:t>
            </a:r>
            <a:r>
              <a:rPr lang="en-US" sz="2800" b="1" i="1" dirty="0">
                <a:solidFill>
                  <a:srgbClr val="FC80D9"/>
                </a:solidFill>
                <a:effectLst>
                  <a:outerShdw blurRad="38100" dist="38100" dir="2700000" algn="tl">
                    <a:srgbClr val="000000">
                      <a:alpha val="43137"/>
                    </a:srgbClr>
                  </a:outerShdw>
                </a:effectLst>
                <a:latin typeface="Calibri" pitchFamily="34" charset="0"/>
              </a:rPr>
              <a:t>without </a:t>
            </a:r>
            <a:r>
              <a:rPr lang="en-US" sz="2800" b="1" i="1" dirty="0" smtClean="0">
                <a:solidFill>
                  <a:srgbClr val="FC80D9"/>
                </a:solidFill>
                <a:effectLst>
                  <a:outerShdw blurRad="38100" dist="38100" dir="2700000" algn="tl">
                    <a:srgbClr val="000000">
                      <a:alpha val="43137"/>
                    </a:srgbClr>
                  </a:outerShdw>
                </a:effectLst>
                <a:latin typeface="Calibri" pitchFamily="34" charset="0"/>
              </a:rPr>
              <a:t> Coulomb  repulsion.</a:t>
            </a:r>
            <a:r>
              <a:rPr lang="ru-RU" sz="2800" b="1" i="1" dirty="0" smtClean="0">
                <a:solidFill>
                  <a:srgbClr val="FC80D9"/>
                </a:solidFill>
                <a:effectLst>
                  <a:outerShdw blurRad="38100" dist="38100" dir="2700000" algn="tl">
                    <a:srgbClr val="000000">
                      <a:alpha val="43137"/>
                    </a:srgbClr>
                  </a:outerShdw>
                </a:effectLst>
                <a:latin typeface="Calibri" pitchFamily="34" charset="0"/>
              </a:rPr>
              <a:t> </a:t>
            </a:r>
            <a:endParaRPr lang="en-US" sz="2800" b="1" i="1" dirty="0" smtClean="0">
              <a:solidFill>
                <a:srgbClr val="FC80D9"/>
              </a:solidFill>
              <a:effectLst>
                <a:outerShdw blurRad="38100" dist="38100" dir="2700000" algn="tl">
                  <a:srgbClr val="000000">
                    <a:alpha val="43137"/>
                  </a:srgbClr>
                </a:outerShdw>
              </a:effectLst>
              <a:latin typeface="Calibri" pitchFamily="34" charset="0"/>
            </a:endParaRPr>
          </a:p>
          <a:p>
            <a:r>
              <a:rPr lang="en-US" sz="2400" b="1" dirty="0" smtClean="0">
                <a:solidFill>
                  <a:srgbClr val="FFFF00"/>
                </a:solidFill>
                <a:effectLst>
                  <a:outerShdw blurRad="38100" dist="38100" dir="2700000" algn="tl">
                    <a:srgbClr val="000000">
                      <a:alpha val="43137"/>
                    </a:srgbClr>
                  </a:outerShdw>
                </a:effectLst>
                <a:latin typeface="Calibri" pitchFamily="34" charset="0"/>
              </a:rPr>
              <a:t>           Similar  processes  are  </a:t>
            </a:r>
            <a:r>
              <a:rPr lang="en-US" sz="2400" b="1" dirty="0">
                <a:solidFill>
                  <a:srgbClr val="FFFF00"/>
                </a:solidFill>
                <a:effectLst>
                  <a:outerShdw blurRad="38100" dist="38100" dir="2700000" algn="tl">
                    <a:srgbClr val="000000">
                      <a:alpha val="43137"/>
                    </a:srgbClr>
                  </a:outerShdw>
                </a:effectLst>
                <a:latin typeface="Calibri" pitchFamily="34" charset="0"/>
              </a:rPr>
              <a:t>known </a:t>
            </a:r>
            <a:r>
              <a:rPr lang="en-US" sz="2400" b="1" dirty="0" smtClean="0">
                <a:solidFill>
                  <a:srgbClr val="FFFF00"/>
                </a:solidFill>
                <a:effectLst>
                  <a:outerShdw blurRad="38100" dist="38100" dir="2700000" algn="tl">
                    <a:srgbClr val="000000">
                      <a:alpha val="43137"/>
                    </a:srgbClr>
                  </a:outerShdw>
                </a:effectLst>
                <a:latin typeface="Calibri" pitchFamily="34" charset="0"/>
              </a:rPr>
              <a:t> in  chemistry  and  </a:t>
            </a:r>
            <a:r>
              <a:rPr lang="en-US" sz="2400" b="1" dirty="0">
                <a:solidFill>
                  <a:srgbClr val="FFFF00"/>
                </a:solidFill>
                <a:effectLst>
                  <a:outerShdw blurRad="38100" dist="38100" dir="2700000" algn="tl">
                    <a:srgbClr val="000000">
                      <a:alpha val="43137"/>
                    </a:srgbClr>
                  </a:outerShdw>
                </a:effectLst>
                <a:latin typeface="Calibri" pitchFamily="34" charset="0"/>
              </a:rPr>
              <a:t>are </a:t>
            </a:r>
            <a:r>
              <a:rPr lang="en-US" sz="2400" b="1" dirty="0" smtClean="0">
                <a:solidFill>
                  <a:srgbClr val="FFFF00"/>
                </a:solidFill>
                <a:effectLst>
                  <a:outerShdw blurRad="38100" dist="38100" dir="2700000" algn="tl">
                    <a:srgbClr val="000000">
                      <a:alpha val="43137"/>
                    </a:srgbClr>
                  </a:outerShdw>
                </a:effectLst>
                <a:latin typeface="Calibri" pitchFamily="34" charset="0"/>
              </a:rPr>
              <a:t> the </a:t>
            </a:r>
            <a:r>
              <a:rPr lang="en-US" sz="2400" b="1" dirty="0">
                <a:solidFill>
                  <a:srgbClr val="FFFF00"/>
                </a:solidFill>
                <a:effectLst>
                  <a:outerShdw blurRad="38100" dist="38100" dir="2700000" algn="tl">
                    <a:srgbClr val="000000">
                      <a:alpha val="43137"/>
                    </a:srgbClr>
                  </a:outerShdw>
                </a:effectLst>
                <a:latin typeface="Calibri" pitchFamily="34" charset="0"/>
              </a:rPr>
              <a:t>cause </a:t>
            </a:r>
            <a:r>
              <a:rPr lang="en-US" sz="2400" b="1" dirty="0" smtClean="0">
                <a:solidFill>
                  <a:srgbClr val="FFFF00"/>
                </a:solidFill>
                <a:effectLst>
                  <a:outerShdw blurRad="38100" dist="38100" dir="2700000" algn="tl">
                    <a:srgbClr val="000000">
                      <a:alpha val="43137"/>
                    </a:srgbClr>
                  </a:outerShdw>
                </a:effectLst>
                <a:latin typeface="Calibri" pitchFamily="34" charset="0"/>
              </a:rPr>
              <a:t> of  chemical  </a:t>
            </a:r>
            <a:r>
              <a:rPr lang="en-US" sz="2400" b="1" dirty="0">
                <a:solidFill>
                  <a:srgbClr val="FFFF00"/>
                </a:solidFill>
                <a:effectLst>
                  <a:outerShdw blurRad="38100" dist="38100" dir="2700000" algn="tl">
                    <a:srgbClr val="000000">
                      <a:alpha val="43137"/>
                    </a:srgbClr>
                  </a:outerShdw>
                </a:effectLst>
                <a:latin typeface="Calibri" pitchFamily="34" charset="0"/>
              </a:rPr>
              <a:t>catalysis</a:t>
            </a:r>
            <a:r>
              <a:rPr lang="en-US" sz="2400" b="1" dirty="0" smtClean="0">
                <a:solidFill>
                  <a:srgbClr val="FFFF00"/>
                </a:solidFill>
                <a:effectLst>
                  <a:outerShdw blurRad="38100" dist="38100" dir="2700000" algn="tl">
                    <a:srgbClr val="000000">
                      <a:alpha val="43137"/>
                    </a:srgbClr>
                  </a:outerShdw>
                </a:effectLst>
                <a:latin typeface="Calibri" pitchFamily="34" charset="0"/>
              </a:rPr>
              <a:t>.  </a:t>
            </a:r>
            <a:r>
              <a:rPr lang="en-US" sz="2400" b="1" dirty="0">
                <a:solidFill>
                  <a:srgbClr val="FFFF00"/>
                </a:solidFill>
                <a:effectLst>
                  <a:outerShdw blurRad="38100" dist="38100" dir="2700000" algn="tl">
                    <a:srgbClr val="000000">
                      <a:alpha val="43137"/>
                    </a:srgbClr>
                  </a:outerShdw>
                </a:effectLst>
                <a:latin typeface="Calibri" pitchFamily="34" charset="0"/>
              </a:rPr>
              <a:t>Johannes </a:t>
            </a:r>
            <a:r>
              <a:rPr lang="en-US" sz="2400" b="1" dirty="0" smtClean="0">
                <a:solidFill>
                  <a:srgbClr val="FFFF00"/>
                </a:solidFill>
                <a:effectLst>
                  <a:outerShdw blurRad="38100" dist="38100" dir="2700000" algn="tl">
                    <a:srgbClr val="000000">
                      <a:alpha val="43137"/>
                    </a:srgbClr>
                  </a:outerShdw>
                </a:effectLst>
                <a:latin typeface="Calibri" pitchFamily="34" charset="0"/>
              </a:rPr>
              <a:t> Rydberg  first  described </a:t>
            </a:r>
            <a:r>
              <a:rPr lang="en-US" sz="2400" b="1" dirty="0">
                <a:solidFill>
                  <a:srgbClr val="FFFF00"/>
                </a:solidFill>
                <a:effectLst>
                  <a:outerShdw blurRad="38100" dist="38100" dir="2700000" algn="tl">
                    <a:srgbClr val="000000">
                      <a:alpha val="43137"/>
                    </a:srgbClr>
                  </a:outerShdw>
                </a:effectLst>
                <a:latin typeface="Calibri" pitchFamily="34" charset="0"/>
              </a:rPr>
              <a:t>these </a:t>
            </a:r>
            <a:r>
              <a:rPr lang="en-US" sz="2400" b="1" dirty="0" smtClean="0">
                <a:solidFill>
                  <a:srgbClr val="FFFF00"/>
                </a:solidFill>
                <a:effectLst>
                  <a:outerShdw blurRad="38100" dist="38100" dir="2700000" algn="tl">
                    <a:srgbClr val="000000">
                      <a:alpha val="43137"/>
                    </a:srgbClr>
                  </a:outerShdw>
                </a:effectLst>
                <a:latin typeface="Calibri" pitchFamily="34" charset="0"/>
              </a:rPr>
              <a:t> processes  in  1888</a:t>
            </a:r>
            <a:r>
              <a:rPr lang="en-US" sz="2400" b="1" dirty="0">
                <a:solidFill>
                  <a:srgbClr val="FFFF00"/>
                </a:solidFill>
                <a:effectLst>
                  <a:outerShdw blurRad="38100" dist="38100" dir="2700000" algn="tl">
                    <a:srgbClr val="000000">
                      <a:alpha val="43137"/>
                    </a:srgbClr>
                  </a:outerShdw>
                </a:effectLst>
                <a:latin typeface="Calibri" pitchFamily="34" charset="0"/>
              </a:rPr>
              <a:t>.</a:t>
            </a:r>
            <a:endParaRPr lang="en-US" sz="2400" b="1" dirty="0" smtClean="0">
              <a:solidFill>
                <a:srgbClr val="FFFF00"/>
              </a:solidFill>
              <a:effectLst>
                <a:outerShdw blurRad="38100" dist="38100" dir="2700000" algn="tl">
                  <a:srgbClr val="000000">
                    <a:alpha val="43137"/>
                  </a:srgbClr>
                </a:outerShdw>
              </a:effectLst>
              <a:latin typeface="Calibri" pitchFamily="34" charset="0"/>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67601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27</a:t>
            </a:fld>
            <a:endParaRPr lang="en-US" dirty="0"/>
          </a:p>
        </p:txBody>
      </p:sp>
      <p:sp>
        <p:nvSpPr>
          <p:cNvPr id="6" name="TextBox 5"/>
          <p:cNvSpPr txBox="1"/>
          <p:nvPr/>
        </p:nvSpPr>
        <p:spPr>
          <a:xfrm>
            <a:off x="457200" y="609600"/>
            <a:ext cx="8077200" cy="5016758"/>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The </a:t>
            </a:r>
            <a:r>
              <a:rPr lang="en-US" sz="3200" b="1" dirty="0" smtClean="0">
                <a:solidFill>
                  <a:srgbClr val="FFFF00"/>
                </a:solidFill>
                <a:effectLst>
                  <a:outerShdw blurRad="38100" dist="38100" dir="2700000" algn="tl">
                    <a:srgbClr val="000000">
                      <a:alpha val="43137"/>
                    </a:srgbClr>
                  </a:outerShdw>
                </a:effectLst>
              </a:rPr>
              <a:t> main  secret </a:t>
            </a:r>
            <a:r>
              <a:rPr lang="en-US" sz="3200" b="1" dirty="0">
                <a:solidFill>
                  <a:srgbClr val="FFFF00"/>
                </a:solidFill>
                <a:effectLst>
                  <a:outerShdw blurRad="38100" dist="38100" dir="2700000" algn="tl">
                    <a:srgbClr val="000000">
                      <a:alpha val="43137"/>
                    </a:srgbClr>
                  </a:outerShdw>
                </a:effectLst>
              </a:rPr>
              <a:t>of cold fusion process—overcoming </a:t>
            </a:r>
            <a:r>
              <a:rPr lang="en-US" sz="3200" b="1" dirty="0" smtClean="0">
                <a:solidFill>
                  <a:srgbClr val="FFFF00"/>
                </a:solidFill>
                <a:effectLst>
                  <a:outerShdw blurRad="38100" dist="38100" dir="2700000" algn="tl">
                    <a:srgbClr val="000000">
                      <a:alpha val="43137"/>
                    </a:srgbClr>
                  </a:outerShdw>
                </a:effectLst>
              </a:rPr>
              <a:t> the  Coulomb  barrier—finally </a:t>
            </a:r>
            <a:r>
              <a:rPr lang="en-US" sz="3200" b="1" dirty="0">
                <a:solidFill>
                  <a:srgbClr val="FFFF00"/>
                </a:solidFill>
                <a:effectLst>
                  <a:outerShdw blurRad="38100" dist="38100" dir="2700000" algn="tl">
                    <a:srgbClr val="000000">
                      <a:alpha val="43137"/>
                    </a:srgbClr>
                  </a:outerShdw>
                </a:effectLst>
              </a:rPr>
              <a:t>happened </a:t>
            </a:r>
            <a:r>
              <a:rPr lang="en-US" sz="3200" b="1" dirty="0" smtClean="0">
                <a:solidFill>
                  <a:srgbClr val="FFFF00"/>
                </a:solidFill>
                <a:effectLst>
                  <a:outerShdw blurRad="38100" dist="38100" dir="2700000" algn="tl">
                    <a:srgbClr val="000000">
                      <a:alpha val="43137"/>
                    </a:srgbClr>
                  </a:outerShdw>
                </a:effectLst>
              </a:rPr>
              <a:t> to  be  surprisingly  simple.  </a:t>
            </a:r>
            <a:r>
              <a:rPr lang="en-US" sz="3200" b="1" dirty="0">
                <a:solidFill>
                  <a:srgbClr val="FFFF00"/>
                </a:solidFill>
                <a:effectLst>
                  <a:outerShdw blurRad="38100" dist="38100" dir="2700000" algn="tl">
                    <a:srgbClr val="000000">
                      <a:alpha val="43137"/>
                    </a:srgbClr>
                  </a:outerShdw>
                </a:effectLst>
              </a:rPr>
              <a:t>It </a:t>
            </a:r>
            <a:r>
              <a:rPr lang="en-US" sz="3200" b="1" dirty="0" smtClean="0">
                <a:solidFill>
                  <a:srgbClr val="FFFF00"/>
                </a:solidFill>
                <a:effectLst>
                  <a:outerShdw blurRad="38100" dist="38100" dir="2700000" algn="tl">
                    <a:srgbClr val="000000">
                      <a:alpha val="43137"/>
                    </a:srgbClr>
                  </a:outerShdw>
                </a:effectLst>
              </a:rPr>
              <a:t> was </a:t>
            </a:r>
            <a:r>
              <a:rPr lang="en-US" sz="3200" b="1" dirty="0">
                <a:solidFill>
                  <a:srgbClr val="FFFF00"/>
                </a:solidFill>
                <a:effectLst>
                  <a:outerShdw blurRad="38100" dist="38100" dir="2700000" algn="tl">
                    <a:srgbClr val="000000">
                      <a:alpha val="43137"/>
                    </a:srgbClr>
                  </a:outerShdw>
                </a:effectLst>
              </a:rPr>
              <a:t>first </a:t>
            </a:r>
            <a:r>
              <a:rPr lang="en-US" sz="3200" b="1" dirty="0" smtClean="0">
                <a:solidFill>
                  <a:srgbClr val="FFFF00"/>
                </a:solidFill>
                <a:effectLst>
                  <a:outerShdw blurRad="38100" dist="38100" dir="2700000" algn="tl">
                    <a:srgbClr val="000000">
                      <a:alpha val="43137"/>
                    </a:srgbClr>
                  </a:outerShdw>
                </a:effectLst>
              </a:rPr>
              <a:t> noted  by  Prof.  Bressani  in  1998  at </a:t>
            </a:r>
            <a:r>
              <a:rPr lang="en-US" sz="3200" b="1" dirty="0">
                <a:solidFill>
                  <a:srgbClr val="FFFF00"/>
                </a:solidFill>
                <a:effectLst>
                  <a:outerShdw blurRad="38100" dist="38100" dir="2700000" algn="tl">
                    <a:srgbClr val="000000">
                      <a:alpha val="43137"/>
                    </a:srgbClr>
                  </a:outerShdw>
                </a:effectLst>
              </a:rPr>
              <a:t>ICCF-7 </a:t>
            </a:r>
            <a:r>
              <a:rPr lang="en-US" sz="3200" b="1" dirty="0" smtClean="0">
                <a:solidFill>
                  <a:srgbClr val="FFFF00"/>
                </a:solidFill>
                <a:effectLst>
                  <a:outerShdw blurRad="38100" dist="38100" dir="2700000" algn="tl">
                    <a:srgbClr val="000000">
                      <a:alpha val="43137"/>
                    </a:srgbClr>
                  </a:outerShdw>
                </a:effectLst>
              </a:rPr>
              <a:t> conference  on  the  </a:t>
            </a:r>
            <a:r>
              <a:rPr lang="en-US" sz="3200" b="1" dirty="0">
                <a:solidFill>
                  <a:srgbClr val="FFFF00"/>
                </a:solidFill>
                <a:effectLst>
                  <a:outerShdw blurRad="38100" dist="38100" dir="2700000" algn="tl">
                    <a:srgbClr val="000000">
                      <a:alpha val="43137"/>
                    </a:srgbClr>
                  </a:outerShdw>
                </a:effectLst>
              </a:rPr>
              <a:t>basis </a:t>
            </a:r>
            <a:r>
              <a:rPr lang="en-US" sz="3200" b="1" dirty="0" smtClean="0">
                <a:solidFill>
                  <a:srgbClr val="FFFF00"/>
                </a:solidFill>
                <a:effectLst>
                  <a:outerShdw blurRad="38100" dist="38100" dir="2700000" algn="tl">
                    <a:srgbClr val="000000">
                      <a:alpha val="43137"/>
                    </a:srgbClr>
                  </a:outerShdw>
                </a:effectLst>
              </a:rPr>
              <a:t> of  a  </a:t>
            </a:r>
            <a:r>
              <a:rPr lang="en-US" sz="3200" b="1" dirty="0">
                <a:solidFill>
                  <a:srgbClr val="FFFF00"/>
                </a:solidFill>
                <a:effectLst>
                  <a:outerShdw blurRad="38100" dist="38100" dir="2700000" algn="tl">
                    <a:srgbClr val="000000">
                      <a:alpha val="43137"/>
                    </a:srgbClr>
                  </a:outerShdw>
                </a:effectLst>
              </a:rPr>
              <a:t>series </a:t>
            </a:r>
            <a:r>
              <a:rPr lang="en-US" sz="3200" b="1" dirty="0" smtClean="0">
                <a:solidFill>
                  <a:srgbClr val="FFFF00"/>
                </a:solidFill>
                <a:effectLst>
                  <a:outerShdw blurRad="38100" dist="38100" dir="2700000" algn="tl">
                    <a:srgbClr val="000000">
                      <a:alpha val="43137"/>
                    </a:srgbClr>
                  </a:outerShdw>
                </a:effectLst>
              </a:rPr>
              <a:t>of  </a:t>
            </a:r>
            <a:r>
              <a:rPr lang="en-US" sz="3200" b="1" dirty="0">
                <a:solidFill>
                  <a:srgbClr val="FFFF00"/>
                </a:solidFill>
                <a:effectLst>
                  <a:outerShdw blurRad="38100" dist="38100" dir="2700000" algn="tl">
                    <a:srgbClr val="000000">
                      <a:alpha val="43137"/>
                    </a:srgbClr>
                  </a:outerShdw>
                </a:effectLst>
              </a:rPr>
              <a:t>Japanese </a:t>
            </a:r>
            <a:r>
              <a:rPr lang="en-US" sz="3200" b="1" dirty="0" smtClean="0">
                <a:solidFill>
                  <a:srgbClr val="FFFF00"/>
                </a:solidFill>
                <a:effectLst>
                  <a:outerShdw blurRad="38100" dist="38100" dir="2700000" algn="tl">
                    <a:srgbClr val="000000">
                      <a:alpha val="43137"/>
                    </a:srgbClr>
                  </a:outerShdw>
                </a:effectLst>
              </a:rPr>
              <a:t> accelerator  experiments  being performed  </a:t>
            </a:r>
            <a:r>
              <a:rPr lang="en-US" sz="3200" b="1" dirty="0">
                <a:solidFill>
                  <a:srgbClr val="FFFF00"/>
                </a:solidFill>
                <a:effectLst>
                  <a:outerShdw blurRad="38100" dist="38100" dir="2700000" algn="tl">
                    <a:srgbClr val="000000">
                      <a:alpha val="43137"/>
                    </a:srgbClr>
                  </a:outerShdw>
                </a:effectLst>
              </a:rPr>
              <a:t>since 1995. </a:t>
            </a:r>
            <a:endParaRPr lang="en-US" sz="3200" b="1" dirty="0" smtClean="0">
              <a:solidFill>
                <a:srgbClr val="FFFF00"/>
              </a:solidFill>
              <a:effectLst>
                <a:outerShdw blurRad="38100" dist="38100" dir="2700000" algn="tl">
                  <a:srgbClr val="000000">
                    <a:alpha val="43137"/>
                  </a:srgbClr>
                </a:outerShdw>
              </a:effectLst>
            </a:endParaRPr>
          </a:p>
          <a:p>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Unfortunately</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the  cold  fusion </a:t>
            </a:r>
            <a:r>
              <a:rPr lang="en-US" sz="3200" b="1" dirty="0">
                <a:solidFill>
                  <a:srgbClr val="FFFF00"/>
                </a:solidFill>
                <a:effectLst>
                  <a:outerShdw blurRad="38100" dist="38100" dir="2700000" algn="tl">
                    <a:srgbClr val="000000">
                      <a:alpha val="43137"/>
                    </a:srgbClr>
                  </a:outerShdw>
                </a:effectLst>
              </a:rPr>
              <a:t>community </a:t>
            </a:r>
            <a:r>
              <a:rPr lang="en-US" sz="3200" b="1" dirty="0" smtClean="0">
                <a:solidFill>
                  <a:srgbClr val="FFFF00"/>
                </a:solidFill>
                <a:effectLst>
                  <a:outerShdw blurRad="38100" dist="38100" dir="2700000" algn="tl">
                    <a:srgbClr val="000000">
                      <a:alpha val="43137"/>
                    </a:srgbClr>
                  </a:outerShdw>
                </a:effectLst>
              </a:rPr>
              <a:t> at  that  time  did  not  </a:t>
            </a:r>
            <a:r>
              <a:rPr lang="en-US" sz="3200" b="1" dirty="0">
                <a:solidFill>
                  <a:srgbClr val="FFFF00"/>
                </a:solidFill>
                <a:effectLst>
                  <a:outerShdw blurRad="38100" dist="38100" dir="2700000" algn="tl">
                    <a:srgbClr val="000000">
                      <a:alpha val="43137"/>
                    </a:srgbClr>
                  </a:outerShdw>
                </a:effectLst>
              </a:rPr>
              <a:t>follow </a:t>
            </a:r>
            <a:r>
              <a:rPr lang="en-US" sz="3200" b="1" dirty="0" smtClean="0">
                <a:solidFill>
                  <a:srgbClr val="FFFF00"/>
                </a:solidFill>
                <a:effectLst>
                  <a:outerShdw blurRad="38100" dist="38100" dir="2700000" algn="tl">
                    <a:srgbClr val="000000">
                      <a:alpha val="43137"/>
                    </a:srgbClr>
                  </a:outerShdw>
                </a:effectLst>
              </a:rPr>
              <a:t> the </a:t>
            </a:r>
            <a:r>
              <a:rPr lang="en-US" sz="3200" b="1" dirty="0">
                <a:solidFill>
                  <a:srgbClr val="FFFF00"/>
                </a:solidFill>
                <a:effectLst>
                  <a:outerShdw blurRad="38100" dist="38100" dir="2700000" algn="tl">
                    <a:srgbClr val="000000">
                      <a:alpha val="43137"/>
                    </a:srgbClr>
                  </a:outerShdw>
                </a:effectLst>
              </a:rPr>
              <a:t>call </a:t>
            </a:r>
            <a:r>
              <a:rPr lang="en-US" sz="3200" b="1" dirty="0" smtClean="0">
                <a:solidFill>
                  <a:srgbClr val="FFFF00"/>
                </a:solidFill>
                <a:effectLst>
                  <a:outerShdw blurRad="38100" dist="38100" dir="2700000" algn="tl">
                    <a:srgbClr val="000000">
                      <a:alpha val="43137"/>
                    </a:srgbClr>
                  </a:outerShdw>
                </a:effectLst>
              </a:rPr>
              <a:t> of  Prof.  Bressani.</a:t>
            </a:r>
            <a:endParaRPr lang="ru-RU" sz="32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46506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dirty="0"/>
          </a:p>
        </p:txBody>
      </p:sp>
      <p:sp>
        <p:nvSpPr>
          <p:cNvPr id="3" name="Rectangle 2"/>
          <p:cNvSpPr/>
          <p:nvPr/>
        </p:nvSpPr>
        <p:spPr>
          <a:xfrm>
            <a:off x="457200" y="0"/>
            <a:ext cx="8305800" cy="5940088"/>
          </a:xfrm>
          <a:prstGeom prst="rect">
            <a:avLst/>
          </a:prstGeom>
        </p:spPr>
        <p:txBody>
          <a:bodyPr wrap="square">
            <a:spAutoFit/>
          </a:bodyPr>
          <a:lstStyle/>
          <a:p>
            <a:r>
              <a:rPr lang="en-US" sz="2800" b="1" dirty="0" smtClean="0">
                <a:solidFill>
                  <a:srgbClr val="FFFF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Target </a:t>
            </a:r>
            <a:r>
              <a:rPr lang="en-US" sz="2800" b="1" dirty="0" smtClean="0">
                <a:solidFill>
                  <a:srgbClr val="FFFF00"/>
                </a:solidFill>
                <a:effectLst>
                  <a:outerShdw blurRad="38100" dist="38100" dir="2700000" algn="tl">
                    <a:srgbClr val="000000">
                      <a:alpha val="43137"/>
                    </a:srgbClr>
                  </a:outerShdw>
                </a:effectLst>
              </a:rPr>
              <a:t> deuterium  atoms  implanted  </a:t>
            </a:r>
            <a:r>
              <a:rPr lang="en-US" sz="2800" b="1" dirty="0">
                <a:solidFill>
                  <a:srgbClr val="FFFF00"/>
                </a:solidFill>
                <a:effectLst>
                  <a:outerShdw blurRad="38100" dist="38100" dir="2700000" algn="tl">
                    <a:srgbClr val="000000">
                      <a:alpha val="43137"/>
                    </a:srgbClr>
                  </a:outerShdw>
                </a:effectLst>
              </a:rPr>
              <a:t>into </a:t>
            </a:r>
            <a:r>
              <a:rPr lang="en-US" sz="2800" b="1" dirty="0" smtClean="0">
                <a:solidFill>
                  <a:srgbClr val="FFFF00"/>
                </a:solidFill>
                <a:effectLst>
                  <a:outerShdw blurRad="38100" dist="38100" dir="2700000" algn="tl">
                    <a:srgbClr val="000000">
                      <a:alpha val="43137"/>
                    </a:srgbClr>
                  </a:outerShdw>
                </a:effectLst>
              </a:rPr>
              <a:t> metals </a:t>
            </a:r>
            <a:r>
              <a:rPr lang="en-US" sz="3200" b="1" i="1" dirty="0">
                <a:solidFill>
                  <a:srgbClr val="FC80D9"/>
                </a:solidFill>
                <a:effectLst>
                  <a:outerShdw blurRad="38100" dist="38100" dir="2700000" algn="tl">
                    <a:srgbClr val="000000">
                      <a:alpha val="43137"/>
                    </a:srgbClr>
                  </a:outerShdw>
                </a:effectLst>
              </a:rPr>
              <a:t>are no longer in </a:t>
            </a:r>
            <a:r>
              <a:rPr lang="en-US" sz="3200" b="1" i="1" dirty="0" smtClean="0">
                <a:solidFill>
                  <a:srgbClr val="FC80D9"/>
                </a:solidFill>
                <a:effectLst>
                  <a:outerShdw blurRad="38100" dist="38100" dir="2700000" algn="tl">
                    <a:srgbClr val="000000">
                      <a:alpha val="43137"/>
                    </a:srgbClr>
                  </a:outerShdw>
                </a:effectLst>
              </a:rPr>
              <a:t>1s-state</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The  free  </a:t>
            </a:r>
            <a:r>
              <a:rPr lang="en-US" sz="2800" b="1" dirty="0">
                <a:solidFill>
                  <a:srgbClr val="FFFF00"/>
                </a:solidFill>
                <a:effectLst>
                  <a:outerShdw blurRad="38100" dist="38100" dir="2700000" algn="tl">
                    <a:srgbClr val="000000">
                      <a:alpha val="43137"/>
                    </a:srgbClr>
                  </a:outerShdw>
                </a:effectLst>
              </a:rPr>
              <a:t>electron </a:t>
            </a:r>
            <a:r>
              <a:rPr lang="en-US" sz="2800" b="1" dirty="0" smtClean="0">
                <a:solidFill>
                  <a:srgbClr val="FFFF00"/>
                </a:solidFill>
                <a:effectLst>
                  <a:outerShdw blurRad="38100" dist="38100" dir="2700000" algn="tl">
                    <a:srgbClr val="000000">
                      <a:alpha val="43137"/>
                    </a:srgbClr>
                  </a:outerShdw>
                </a:effectLst>
              </a:rPr>
              <a:t> cloud  </a:t>
            </a:r>
            <a:r>
              <a:rPr lang="en-US" sz="2800" b="1" dirty="0">
                <a:solidFill>
                  <a:srgbClr val="FFFF00"/>
                </a:solidFill>
                <a:effectLst>
                  <a:outerShdw blurRad="38100" dist="38100" dir="2700000" algn="tl">
                    <a:srgbClr val="000000">
                      <a:alpha val="43137"/>
                    </a:srgbClr>
                  </a:outerShdw>
                </a:effectLst>
              </a:rPr>
              <a:t>in </a:t>
            </a:r>
            <a:r>
              <a:rPr lang="en-US" sz="2800" b="1" dirty="0" smtClean="0">
                <a:solidFill>
                  <a:srgbClr val="FFFF00"/>
                </a:solidFill>
                <a:effectLst>
                  <a:outerShdw blurRad="38100" dist="38100" dir="2700000" algn="tl">
                    <a:srgbClr val="000000">
                      <a:alpha val="43137"/>
                    </a:srgbClr>
                  </a:outerShdw>
                </a:effectLst>
              </a:rPr>
              <a:t>a  </a:t>
            </a:r>
            <a:r>
              <a:rPr lang="en-US" sz="2800" b="1" dirty="0">
                <a:solidFill>
                  <a:srgbClr val="FFFF00"/>
                </a:solidFill>
                <a:effectLst>
                  <a:outerShdw blurRad="38100" dist="38100" dir="2700000" algn="tl">
                    <a:srgbClr val="000000">
                      <a:alpha val="43137"/>
                    </a:srgbClr>
                  </a:outerShdw>
                </a:effectLst>
              </a:rPr>
              <a:t>metal </a:t>
            </a:r>
            <a:r>
              <a:rPr lang="en-US" sz="2800" b="1" dirty="0" smtClean="0">
                <a:solidFill>
                  <a:srgbClr val="FFFF00"/>
                </a:solidFill>
                <a:effectLst>
                  <a:outerShdw blurRad="38100" dist="38100" dir="2700000" algn="tl">
                    <a:srgbClr val="000000">
                      <a:alpha val="43137"/>
                    </a:srgbClr>
                  </a:outerShdw>
                </a:effectLst>
              </a:rPr>
              <a:t> causes  the  </a:t>
            </a:r>
            <a:r>
              <a:rPr lang="en-US" sz="2800" b="1" dirty="0">
                <a:solidFill>
                  <a:srgbClr val="FFFF00"/>
                </a:solidFill>
                <a:effectLst>
                  <a:outerShdw blurRad="38100" dist="38100" dir="2700000" algn="tl">
                    <a:srgbClr val="000000">
                      <a:alpha val="43137"/>
                    </a:srgbClr>
                  </a:outerShdw>
                </a:effectLst>
              </a:rPr>
              <a:t>electron </a:t>
            </a:r>
            <a:r>
              <a:rPr lang="en-US" sz="2800" b="1" dirty="0" smtClean="0">
                <a:solidFill>
                  <a:srgbClr val="FFFF00"/>
                </a:solidFill>
                <a:effectLst>
                  <a:outerShdw blurRad="38100" dist="38100" dir="2700000" algn="tl">
                    <a:srgbClr val="000000">
                      <a:alpha val="43137"/>
                    </a:srgbClr>
                  </a:outerShdw>
                </a:effectLst>
              </a:rPr>
              <a:t> of  an  implanted  </a:t>
            </a:r>
            <a:r>
              <a:rPr lang="en-US" sz="2800" b="1" dirty="0">
                <a:solidFill>
                  <a:srgbClr val="FFFF00"/>
                </a:solidFill>
                <a:effectLst>
                  <a:outerShdw blurRad="38100" dist="38100" dir="2700000" algn="tl">
                    <a:srgbClr val="000000">
                      <a:alpha val="43137"/>
                    </a:srgbClr>
                  </a:outerShdw>
                </a:effectLst>
              </a:rPr>
              <a:t>atom </a:t>
            </a:r>
            <a:r>
              <a:rPr lang="en-US" sz="3200" b="1" i="1" dirty="0" smtClean="0">
                <a:solidFill>
                  <a:srgbClr val="FC80D9"/>
                </a:solidFill>
                <a:effectLst>
                  <a:outerShdw blurRad="38100" dist="38100" dir="2700000" algn="tl">
                    <a:srgbClr val="000000">
                      <a:alpha val="43137"/>
                    </a:srgbClr>
                  </a:outerShdw>
                </a:effectLst>
              </a:rPr>
              <a:t>to  take  up  the  excited  p</a:t>
            </a:r>
            <a:r>
              <a:rPr lang="en-US" sz="3200" b="1" dirty="0" smtClean="0">
                <a:solidFill>
                  <a:srgbClr val="FC80D9"/>
                </a:solidFill>
                <a:effectLst>
                  <a:outerShdw blurRad="38100" dist="38100" dir="2700000" algn="tl">
                    <a:srgbClr val="000000">
                      <a:alpha val="43137"/>
                    </a:srgbClr>
                  </a:outerShdw>
                </a:effectLst>
              </a:rPr>
              <a:t>-state</a:t>
            </a:r>
            <a:r>
              <a:rPr lang="en-US" sz="2800" b="1" dirty="0">
                <a:solidFill>
                  <a:srgbClr val="FC80D9"/>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The  magnitude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the  screening  potential  of 300  </a:t>
            </a:r>
            <a:r>
              <a:rPr lang="en-US" sz="2800" b="1" dirty="0">
                <a:solidFill>
                  <a:srgbClr val="FFFF00"/>
                </a:solidFill>
                <a:effectLst>
                  <a:outerShdw blurRad="38100" dist="38100" dir="2700000" algn="tl">
                    <a:srgbClr val="000000">
                      <a:alpha val="43137"/>
                    </a:srgbClr>
                  </a:outerShdw>
                </a:effectLst>
              </a:rPr>
              <a:t>eV </a:t>
            </a:r>
            <a:r>
              <a:rPr lang="en-US" sz="2800" b="1" dirty="0" smtClean="0">
                <a:solidFill>
                  <a:srgbClr val="FFFF00"/>
                </a:solidFill>
                <a:effectLst>
                  <a:outerShdw blurRad="38100" dist="38100" dir="2700000" algn="tl">
                    <a:srgbClr val="000000">
                      <a:alpha val="43137"/>
                    </a:srgbClr>
                  </a:outerShdw>
                </a:effectLst>
              </a:rPr>
              <a:t> and  above  </a:t>
            </a:r>
            <a:r>
              <a:rPr lang="en-US" sz="2800" b="1" dirty="0">
                <a:solidFill>
                  <a:srgbClr val="FFFF00"/>
                </a:solidFill>
                <a:effectLst>
                  <a:outerShdw blurRad="38100" dist="38100" dir="2700000" algn="tl">
                    <a:srgbClr val="000000">
                      <a:alpha val="43137"/>
                    </a:srgbClr>
                  </a:outerShdw>
                </a:effectLst>
              </a:rPr>
              <a:t>in </a:t>
            </a:r>
            <a:r>
              <a:rPr lang="en-US" sz="2800" b="1" dirty="0" smtClean="0">
                <a:solidFill>
                  <a:srgbClr val="FFFF00"/>
                </a:solidFill>
                <a:effectLst>
                  <a:outerShdw blurRad="38100" dist="38100" dir="2700000" algn="tl">
                    <a:srgbClr val="000000">
                      <a:alpha val="43137"/>
                    </a:srgbClr>
                  </a:outerShdw>
                </a:effectLst>
              </a:rPr>
              <a:t>experiments  </a:t>
            </a:r>
            <a:r>
              <a:rPr lang="en-US" sz="2800" b="1" dirty="0">
                <a:solidFill>
                  <a:srgbClr val="FFFF00"/>
                </a:solidFill>
                <a:effectLst>
                  <a:outerShdw blurRad="38100" dist="38100" dir="2700000" algn="tl">
                    <a:srgbClr val="000000">
                      <a:alpha val="43137"/>
                    </a:srgbClr>
                  </a:outerShdw>
                </a:effectLst>
              </a:rPr>
              <a:t>on </a:t>
            </a:r>
            <a:r>
              <a:rPr lang="en-US" sz="2800" b="1" dirty="0" smtClean="0">
                <a:solidFill>
                  <a:srgbClr val="FFFF00"/>
                </a:solidFill>
                <a:effectLst>
                  <a:outerShdw blurRad="38100" dist="38100" dir="2700000" algn="tl">
                    <a:srgbClr val="000000">
                      <a:alpha val="43137"/>
                    </a:srgbClr>
                  </a:outerShdw>
                </a:effectLst>
              </a:rPr>
              <a:t> DD-fusion  accelerator  experiments </a:t>
            </a:r>
            <a:r>
              <a:rPr lang="en-US" sz="2800" b="1" dirty="0">
                <a:solidFill>
                  <a:srgbClr val="FFFF00"/>
                </a:solidFill>
                <a:effectLst>
                  <a:outerShdw blurRad="38100" dist="38100" dir="2700000" algn="tl">
                    <a:srgbClr val="000000">
                      <a:alpha val="43137"/>
                    </a:srgbClr>
                  </a:outerShdw>
                </a:effectLst>
              </a:rPr>
              <a:t>indicates </a:t>
            </a:r>
            <a:r>
              <a:rPr lang="en-US" sz="2800" b="1" dirty="0" smtClean="0">
                <a:solidFill>
                  <a:srgbClr val="FFFF00"/>
                </a:solidFill>
                <a:effectLst>
                  <a:outerShdw blurRad="38100" dist="38100" dir="2700000" algn="tl">
                    <a:srgbClr val="000000">
                      <a:alpha val="43137"/>
                    </a:srgbClr>
                  </a:outerShdw>
                </a:effectLst>
              </a:rPr>
              <a:t> that  the  incident  </a:t>
            </a:r>
            <a:r>
              <a:rPr lang="en-US" sz="2800" b="1" dirty="0">
                <a:solidFill>
                  <a:srgbClr val="FFFF00"/>
                </a:solidFill>
                <a:effectLst>
                  <a:outerShdw blurRad="38100" dist="38100" dir="2700000" algn="tl">
                    <a:srgbClr val="000000">
                      <a:alpha val="43137"/>
                    </a:srgbClr>
                  </a:outerShdw>
                </a:effectLst>
              </a:rPr>
              <a:t>deuterium </a:t>
            </a:r>
            <a:r>
              <a:rPr lang="en-US" sz="2800" b="1" dirty="0" smtClean="0">
                <a:solidFill>
                  <a:srgbClr val="FFFF00"/>
                </a:solidFill>
                <a:effectLst>
                  <a:outerShdw blurRad="38100" dist="38100" dir="2700000" algn="tl">
                    <a:srgbClr val="000000">
                      <a:alpha val="43137"/>
                    </a:srgbClr>
                  </a:outerShdw>
                </a:effectLst>
              </a:rPr>
              <a:t> atoms  in  the conducting  </a:t>
            </a:r>
            <a:r>
              <a:rPr lang="en-US" sz="2800" b="1" dirty="0">
                <a:solidFill>
                  <a:srgbClr val="FFFF00"/>
                </a:solidFill>
                <a:effectLst>
                  <a:outerShdw blurRad="38100" dist="38100" dir="2700000" algn="tl">
                    <a:srgbClr val="000000">
                      <a:alpha val="43137"/>
                    </a:srgbClr>
                  </a:outerShdw>
                </a:effectLst>
              </a:rPr>
              <a:t>crystal </a:t>
            </a:r>
            <a:r>
              <a:rPr lang="en-US" sz="2800" b="1" dirty="0" smtClean="0">
                <a:solidFill>
                  <a:srgbClr val="FFFF00"/>
                </a:solidFill>
                <a:effectLst>
                  <a:outerShdw blurRad="38100" dist="38100" dir="2700000" algn="tl">
                    <a:srgbClr val="000000">
                      <a:alpha val="43137"/>
                    </a:srgbClr>
                  </a:outerShdw>
                </a:effectLst>
              </a:rPr>
              <a:t> are  </a:t>
            </a:r>
            <a:r>
              <a:rPr lang="en-US" sz="3200" b="1" i="1" dirty="0" smtClean="0">
                <a:solidFill>
                  <a:srgbClr val="FC80D9"/>
                </a:solidFill>
                <a:effectLst>
                  <a:outerShdw blurRad="38100" dist="38100" dir="2700000" algn="tl">
                    <a:srgbClr val="000000">
                      <a:alpha val="43137"/>
                    </a:srgbClr>
                  </a:outerShdw>
                </a:effectLst>
              </a:rPr>
              <a:t>also  moving  in  p-state.</a:t>
            </a:r>
            <a:endParaRPr lang="en-US" sz="3200" b="1" i="1" dirty="0">
              <a:solidFill>
                <a:srgbClr val="FC80D9"/>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           These </a:t>
            </a:r>
            <a:r>
              <a:rPr lang="en-US" sz="2800" b="1" dirty="0" smtClean="0">
                <a:solidFill>
                  <a:srgbClr val="FFFF00"/>
                </a:solidFill>
                <a:effectLst>
                  <a:outerShdw blurRad="38100" dist="38100" dir="2700000" algn="tl">
                    <a:srgbClr val="000000">
                      <a:alpha val="43137"/>
                    </a:srgbClr>
                  </a:outerShdw>
                </a:effectLst>
              </a:rPr>
              <a:t> processes  allow  the  two  deuterium </a:t>
            </a:r>
            <a:r>
              <a:rPr lang="en-US" sz="2800" b="1" dirty="0">
                <a:solidFill>
                  <a:srgbClr val="FFFF00"/>
                </a:solidFill>
                <a:effectLst>
                  <a:outerShdw blurRad="38100" dist="38100" dir="2700000" algn="tl">
                    <a:srgbClr val="000000">
                      <a:alpha val="43137"/>
                    </a:srgbClr>
                  </a:outerShdw>
                </a:effectLst>
              </a:rPr>
              <a:t>nuclei </a:t>
            </a:r>
            <a:r>
              <a:rPr lang="en-US" sz="2800" b="1" dirty="0" smtClean="0">
                <a:solidFill>
                  <a:srgbClr val="FFFF00"/>
                </a:solidFill>
                <a:effectLst>
                  <a:outerShdw blurRad="38100" dist="38100" dir="2700000" algn="tl">
                    <a:srgbClr val="000000">
                      <a:alpha val="43137"/>
                    </a:srgbClr>
                  </a:outerShdw>
                </a:effectLst>
              </a:rPr>
              <a:t> to  get  </a:t>
            </a:r>
            <a:r>
              <a:rPr lang="en-US" sz="2800" b="1" dirty="0">
                <a:solidFill>
                  <a:srgbClr val="FFFF00"/>
                </a:solidFill>
                <a:effectLst>
                  <a:outerShdw blurRad="38100" dist="38100" dir="2700000" algn="tl">
                    <a:srgbClr val="000000">
                      <a:alpha val="43137"/>
                    </a:srgbClr>
                  </a:outerShdw>
                </a:effectLst>
              </a:rPr>
              <a:t>close </a:t>
            </a:r>
            <a:r>
              <a:rPr lang="en-US" sz="2800" b="1" dirty="0" smtClean="0">
                <a:solidFill>
                  <a:srgbClr val="FFFF00"/>
                </a:solidFill>
                <a:effectLst>
                  <a:outerShdw blurRad="38100" dist="38100" dir="2700000" algn="tl">
                    <a:srgbClr val="000000">
                      <a:alpha val="43137"/>
                    </a:srgbClr>
                  </a:outerShdw>
                </a:effectLst>
              </a:rPr>
              <a:t> without  the  </a:t>
            </a:r>
            <a:r>
              <a:rPr lang="en-US" sz="2800" b="1" dirty="0">
                <a:solidFill>
                  <a:srgbClr val="FFFF00"/>
                </a:solidFill>
                <a:effectLst>
                  <a:outerShdw blurRad="38100" dist="38100" dir="2700000" algn="tl">
                    <a:srgbClr val="000000">
                      <a:alpha val="43137"/>
                    </a:srgbClr>
                  </a:outerShdw>
                </a:effectLst>
              </a:rPr>
              <a:t>Coulomb </a:t>
            </a:r>
            <a:r>
              <a:rPr lang="en-US" sz="2800" b="1" dirty="0" smtClean="0">
                <a:solidFill>
                  <a:srgbClr val="FFFF00"/>
                </a:solidFill>
                <a:effectLst>
                  <a:outerShdw blurRad="38100" dist="38100" dir="2700000" algn="tl">
                    <a:srgbClr val="000000">
                      <a:alpha val="43137"/>
                    </a:srgbClr>
                  </a:outerShdw>
                </a:effectLst>
              </a:rPr>
              <a:t> repulsion  in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potential  niche  of  the  crystal  cell  at  </a:t>
            </a:r>
            <a:r>
              <a:rPr lang="en-US" sz="2800" b="1" dirty="0">
                <a:solidFill>
                  <a:srgbClr val="FFFF00"/>
                </a:solidFill>
                <a:effectLst>
                  <a:outerShdw blurRad="38100" dist="38100" dir="2700000" algn="tl">
                    <a:srgbClr val="000000">
                      <a:alpha val="43137"/>
                    </a:srgbClr>
                  </a:outerShdw>
                </a:effectLst>
              </a:rPr>
              <a:t>a </a:t>
            </a:r>
            <a:r>
              <a:rPr lang="en-US" sz="2800" b="1" dirty="0" smtClean="0">
                <a:solidFill>
                  <a:srgbClr val="FFFF00"/>
                </a:solidFill>
                <a:effectLst>
                  <a:outerShdw blurRad="38100" dist="38100" dir="2700000" algn="tl">
                    <a:srgbClr val="000000">
                      <a:alpha val="43137"/>
                    </a:srgbClr>
                  </a:outerShdw>
                </a:effectLst>
              </a:rPr>
              <a:t> very </a:t>
            </a:r>
            <a:r>
              <a:rPr lang="en-US" sz="2800" b="1" dirty="0">
                <a:solidFill>
                  <a:srgbClr val="FFFF00"/>
                </a:solidFill>
                <a:effectLst>
                  <a:outerShdw blurRad="38100" dist="38100" dir="2700000" algn="tl">
                    <a:srgbClr val="000000">
                      <a:alpha val="43137"/>
                    </a:srgbClr>
                  </a:outerShdw>
                </a:effectLst>
              </a:rPr>
              <a:t>close </a:t>
            </a:r>
            <a:r>
              <a:rPr lang="en-US" sz="2800" b="1" dirty="0" smtClean="0">
                <a:solidFill>
                  <a:srgbClr val="FFFF00"/>
                </a:solidFill>
                <a:effectLst>
                  <a:outerShdw blurRad="38100" dist="38100" dir="2700000" algn="tl">
                    <a:srgbClr val="000000">
                      <a:alpha val="43137"/>
                    </a:srgbClr>
                  </a:outerShdw>
                </a:effectLst>
              </a:rPr>
              <a:t> distance.</a:t>
            </a:r>
            <a:endParaRPr lang="en-US" sz="2800" b="1" dirty="0"/>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97961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29</a:t>
            </a:fld>
            <a:endParaRPr lang="en-US" dirty="0"/>
          </a:p>
        </p:txBody>
      </p:sp>
      <p:sp>
        <p:nvSpPr>
          <p:cNvPr id="5" name="TextBox 4"/>
          <p:cNvSpPr txBox="1"/>
          <p:nvPr/>
        </p:nvSpPr>
        <p:spPr>
          <a:xfrm>
            <a:off x="1828800" y="0"/>
            <a:ext cx="5508111"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Accelerator  experiments</a:t>
            </a:r>
            <a:endParaRPr lang="en-US" sz="4000" b="1" dirty="0">
              <a:solidFill>
                <a:srgbClr val="FFFF00"/>
              </a:solidFill>
              <a:effectLst>
                <a:outerShdw blurRad="38100" dist="38100" dir="2700000" algn="tl">
                  <a:srgbClr val="000000">
                    <a:alpha val="43137"/>
                  </a:srgbClr>
                </a:outerShdw>
              </a:effectLst>
            </a:endParaRPr>
          </a:p>
        </p:txBody>
      </p:sp>
      <p:pic>
        <p:nvPicPr>
          <p:cNvPr id="6146" name="Picture 2" descr="C:\Users\Tsyganov\Documents\UTSW current\archive 8-15-12 current\Package 1-13-11 current\Channeling 2014\статья короткая\рисунки\schema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692" y="685800"/>
            <a:ext cx="4890182" cy="5433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03500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
            <a:ext cx="6955823" cy="5420363"/>
          </a:xfrm>
          <a:prstGeom prst="rect">
            <a:avLst/>
          </a:prstGeom>
        </p:spPr>
      </p:pic>
      <p:sp>
        <p:nvSpPr>
          <p:cNvPr id="10" name="TextBox 9"/>
          <p:cNvSpPr txBox="1"/>
          <p:nvPr/>
        </p:nvSpPr>
        <p:spPr>
          <a:xfrm>
            <a:off x="1066800" y="0"/>
            <a:ext cx="7543800" cy="523220"/>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Cold nuclear fusion. </a:t>
            </a:r>
            <a:r>
              <a:rPr lang="en-US" sz="2800" b="1" i="1" dirty="0">
                <a:solidFill>
                  <a:srgbClr val="FFFF00"/>
                </a:solidFill>
                <a:effectLst>
                  <a:outerShdw blurRad="38100" dist="38100" dir="2700000" algn="tl">
                    <a:srgbClr val="000000">
                      <a:alpha val="43137"/>
                    </a:srgbClr>
                  </a:outerShdw>
                </a:effectLst>
              </a:rPr>
              <a:t>Look beyond the horizon </a:t>
            </a:r>
            <a:r>
              <a:rPr lang="ru-RU" sz="2800" b="1" i="1" dirty="0" smtClean="0">
                <a:solidFill>
                  <a:srgbClr val="FFFF00"/>
                </a:solidFill>
                <a:effectLst>
                  <a:outerShdw blurRad="38100" dist="38100" dir="2700000" algn="tl">
                    <a:srgbClr val="000000">
                      <a:alpha val="43137"/>
                    </a:srgbClr>
                  </a:outerShdw>
                </a:effectLst>
              </a:rPr>
              <a:t>...</a:t>
            </a:r>
          </a:p>
        </p:txBody>
      </p:sp>
      <p:sp>
        <p:nvSpPr>
          <p:cNvPr id="11" name="Rectangle 10"/>
          <p:cNvSpPr/>
          <p:nvPr/>
        </p:nvSpPr>
        <p:spPr>
          <a:xfrm>
            <a:off x="7032023" y="2895600"/>
            <a:ext cx="2111977" cy="923330"/>
          </a:xfrm>
          <a:prstGeom prst="rect">
            <a:avLst/>
          </a:prstGeom>
        </p:spPr>
        <p:txBody>
          <a:bodyPr wrap="square">
            <a:spAutoFit/>
          </a:bodyPr>
          <a:lstStyle/>
          <a:p>
            <a:pPr lvl="0"/>
            <a:r>
              <a:rPr lang="en-US" b="1" dirty="0">
                <a:solidFill>
                  <a:srgbClr val="FFFF00"/>
                </a:solidFill>
                <a:effectLst>
                  <a:outerShdw blurRad="38100" dist="38100" dir="2700000" algn="tl">
                    <a:srgbClr val="000000">
                      <a:alpha val="43137"/>
                    </a:srgbClr>
                  </a:outerShdw>
                </a:effectLst>
              </a:rPr>
              <a:t>Flammarion, 1888, based </a:t>
            </a:r>
            <a:r>
              <a:rPr lang="en-US" b="1" dirty="0" smtClean="0">
                <a:solidFill>
                  <a:srgbClr val="FFFF00"/>
                </a:solidFill>
                <a:effectLst>
                  <a:outerShdw blurRad="38100" dist="38100" dir="2700000" algn="tl">
                    <a:srgbClr val="000000">
                      <a:alpha val="43137"/>
                    </a:srgbClr>
                  </a:outerShdw>
                </a:effectLst>
              </a:rPr>
              <a:t> on   the  16th  century  vision</a:t>
            </a:r>
            <a:endParaRPr lang="ru-RU" b="1"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348746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30</a:t>
            </a:fld>
            <a:endParaRPr lang="en-US" dirty="0"/>
          </a:p>
        </p:txBody>
      </p:sp>
      <p:pic>
        <p:nvPicPr>
          <p:cNvPr id="3074" name="Picture 2" descr="C:\Users\Tsyganov\Documents\UTSW current\archive 8-15-12 current\Package 1-13-11 current\Cold Fusion Company\Флорида\флорида 2\first experi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76201"/>
            <a:ext cx="4072687" cy="57835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152400"/>
            <a:ext cx="3810000" cy="3416320"/>
          </a:xfrm>
          <a:prstGeom prst="rect">
            <a:avLst/>
          </a:prstGeom>
          <a:noFill/>
        </p:spPr>
        <p:txBody>
          <a:bodyPr wrap="square" rtlCol="0">
            <a:spAutoFit/>
          </a:bodyPr>
          <a:lstStyle/>
          <a:p>
            <a:r>
              <a:rPr lang="en-US" sz="2400" dirty="0">
                <a:solidFill>
                  <a:srgbClr val="FFFF00"/>
                </a:solidFill>
                <a:effectLst>
                  <a:outerShdw blurRad="38100" dist="38100" dir="2700000" algn="tl">
                    <a:srgbClr val="000000">
                      <a:alpha val="43137"/>
                    </a:srgbClr>
                  </a:outerShdw>
                </a:effectLst>
              </a:rPr>
              <a:t>One of the first DD experiments on accelerators.</a:t>
            </a:r>
          </a:p>
          <a:p>
            <a:endParaRPr lang="en-US" sz="2400" dirty="0" smtClean="0">
              <a:solidFill>
                <a:srgbClr val="FFFF00"/>
              </a:solidFill>
              <a:effectLst>
                <a:outerShdw blurRad="38100" dist="38100" dir="2700000" algn="tl">
                  <a:srgbClr val="000000">
                    <a:alpha val="43137"/>
                  </a:srgbClr>
                </a:outerShdw>
              </a:effectLst>
            </a:endParaRPr>
          </a:p>
          <a:p>
            <a:r>
              <a:rPr lang="en-US" sz="2400" dirty="0" smtClean="0">
                <a:solidFill>
                  <a:srgbClr val="FFFF00"/>
                </a:solidFill>
                <a:effectLst>
                  <a:outerShdw blurRad="38100" dist="38100" dir="2700000" algn="tl">
                    <a:srgbClr val="000000">
                      <a:alpha val="43137"/>
                    </a:srgbClr>
                  </a:outerShdw>
                </a:effectLst>
              </a:rPr>
              <a:t>Yuki</a:t>
            </a:r>
            <a:r>
              <a:rPr lang="en-US" sz="2400" dirty="0">
                <a:solidFill>
                  <a:srgbClr val="FFFF00"/>
                </a:solidFill>
                <a:effectLst>
                  <a:outerShdw blurRad="38100" dist="38100" dir="2700000" algn="tl">
                    <a:srgbClr val="000000">
                      <a:alpha val="43137"/>
                    </a:srgbClr>
                  </a:outerShdw>
                </a:effectLst>
              </a:rPr>
              <a:t>, H., Satoh, T., Ohtsuki, T., Yorita, T., Aoki, Y., Yamazaki, H., Kasagi, J. (1996). </a:t>
            </a:r>
            <a:endParaRPr lang="en-US" sz="2400" dirty="0" smtClean="0">
              <a:solidFill>
                <a:srgbClr val="FFFF00"/>
              </a:solidFill>
              <a:effectLst>
                <a:outerShdw blurRad="38100" dist="38100" dir="2700000" algn="tl">
                  <a:srgbClr val="000000">
                    <a:alpha val="43137"/>
                  </a:srgbClr>
                </a:outerShdw>
              </a:effectLst>
            </a:endParaRPr>
          </a:p>
          <a:p>
            <a:endParaRPr lang="en-US" sz="2400" dirty="0">
              <a:solidFill>
                <a:srgbClr val="FFFF00"/>
              </a:solidFill>
              <a:effectLst>
                <a:outerShdw blurRad="38100" dist="38100" dir="2700000" algn="tl">
                  <a:srgbClr val="000000">
                    <a:alpha val="43137"/>
                  </a:srgbClr>
                </a:outerShdw>
              </a:effectLst>
            </a:endParaRPr>
          </a:p>
          <a:p>
            <a:r>
              <a:rPr lang="en-US" sz="2400" dirty="0" smtClean="0">
                <a:solidFill>
                  <a:srgbClr val="FFFF00"/>
                </a:solidFill>
                <a:effectLst>
                  <a:outerShdw blurRad="38100" dist="38100" dir="2700000" algn="tl">
                    <a:srgbClr val="000000">
                      <a:alpha val="43137"/>
                    </a:srgbClr>
                  </a:outerShdw>
                </a:effectLst>
              </a:rPr>
              <a:t>ICCF-6</a:t>
            </a:r>
            <a:r>
              <a:rPr lang="en-US" sz="2400" dirty="0">
                <a:solidFill>
                  <a:srgbClr val="FFFF00"/>
                </a:solidFill>
                <a:effectLst>
                  <a:outerShdw blurRad="38100" dist="38100" dir="2700000" algn="tl">
                    <a:srgbClr val="000000">
                      <a:alpha val="43137"/>
                    </a:srgbClr>
                  </a:outerShdw>
                </a:effectLst>
              </a:rPr>
              <a:t>, 13–18 October, Japan. </a:t>
            </a: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536153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31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81291"/>
            <a:ext cx="5638800" cy="3798521"/>
          </a:xfrm>
          <a:prstGeom prst="rect">
            <a:avLst/>
          </a:prstGeom>
        </p:spPr>
      </p:pic>
      <p:sp>
        <p:nvSpPr>
          <p:cNvPr id="8" name="TextBox 7"/>
          <p:cNvSpPr txBox="1"/>
          <p:nvPr/>
        </p:nvSpPr>
        <p:spPr>
          <a:xfrm>
            <a:off x="228600" y="152400"/>
            <a:ext cx="8763000" cy="1200329"/>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Yuki, H., Satoh, T., Ohtsuki, T., Yorita, T., Aoki, Y., Yamazaki, H., </a:t>
            </a:r>
            <a:endParaRPr lang="en-US" sz="2400" dirty="0" smtClean="0">
              <a:solidFill>
                <a:srgbClr val="FFFF00"/>
              </a:solidFill>
              <a:effectLst>
                <a:outerShdw blurRad="38100" dist="38100" dir="2700000" algn="tl">
                  <a:srgbClr val="000000">
                    <a:alpha val="43137"/>
                  </a:srgbClr>
                </a:outerShdw>
              </a:effectLst>
            </a:endParaRPr>
          </a:p>
          <a:p>
            <a:pPr algn="ctr"/>
            <a:r>
              <a:rPr lang="en-US" sz="2400" dirty="0" smtClean="0">
                <a:solidFill>
                  <a:srgbClr val="FFFF00"/>
                </a:solidFill>
                <a:effectLst>
                  <a:outerShdw blurRad="38100" dist="38100" dir="2700000" algn="tl">
                    <a:srgbClr val="000000">
                      <a:alpha val="43137"/>
                    </a:srgbClr>
                  </a:outerShdw>
                </a:effectLst>
              </a:rPr>
              <a:t> </a:t>
            </a:r>
            <a:r>
              <a:rPr lang="en-US" sz="2400" dirty="0">
                <a:solidFill>
                  <a:srgbClr val="FFFF00"/>
                </a:solidFill>
                <a:effectLst>
                  <a:outerShdw blurRad="38100" dist="38100" dir="2700000" algn="tl">
                    <a:srgbClr val="000000">
                      <a:alpha val="43137"/>
                    </a:srgbClr>
                  </a:outerShdw>
                </a:effectLst>
              </a:rPr>
              <a:t>Kasagi, J. (1996). ICCF-6, 13–18 October, Japan. </a:t>
            </a:r>
          </a:p>
          <a:p>
            <a:pPr algn="ctr"/>
            <a:r>
              <a:rPr lang="en-US" sz="2400" dirty="0">
                <a:solidFill>
                  <a:srgbClr val="FFFF00"/>
                </a:solidFill>
                <a:effectLst>
                  <a:outerShdw blurRad="38100" dist="38100" dir="2700000" algn="tl">
                    <a:srgbClr val="000000">
                      <a:alpha val="43137"/>
                    </a:srgbClr>
                  </a:outerShdw>
                </a:effectLst>
              </a:rPr>
              <a:t>This </a:t>
            </a:r>
            <a:r>
              <a:rPr lang="en-US" sz="2400" dirty="0" smtClean="0">
                <a:solidFill>
                  <a:srgbClr val="FFFF00"/>
                </a:solidFill>
                <a:effectLst>
                  <a:outerShdw blurRad="38100" dist="38100" dir="2700000" algn="tl">
                    <a:srgbClr val="000000">
                      <a:alpha val="43137"/>
                    </a:srgbClr>
                  </a:outerShdw>
                </a:effectLst>
              </a:rPr>
              <a:t> is  one  </a:t>
            </a:r>
            <a:r>
              <a:rPr lang="en-US" sz="2400" dirty="0">
                <a:solidFill>
                  <a:srgbClr val="FFFF00"/>
                </a:solidFill>
                <a:effectLst>
                  <a:outerShdw blurRad="38100" dist="38100" dir="2700000" algn="tl">
                    <a:srgbClr val="000000">
                      <a:alpha val="43137"/>
                    </a:srgbClr>
                  </a:outerShdw>
                </a:effectLst>
              </a:rPr>
              <a:t>of </a:t>
            </a:r>
            <a:r>
              <a:rPr lang="en-US" sz="2400" dirty="0" smtClean="0">
                <a:solidFill>
                  <a:srgbClr val="FFFF00"/>
                </a:solidFill>
                <a:effectLst>
                  <a:outerShdw blurRad="38100" dist="38100" dir="2700000" algn="tl">
                    <a:srgbClr val="000000">
                      <a:alpha val="43137"/>
                    </a:srgbClr>
                  </a:outerShdw>
                </a:effectLst>
              </a:rPr>
              <a:t> the  early  works  on  electron  screening  in  metals</a:t>
            </a:r>
            <a:r>
              <a:rPr lang="en-US" sz="2400" dirty="0">
                <a:solidFill>
                  <a:srgbClr val="FFFF00"/>
                </a:solidFill>
                <a:effectLst>
                  <a:outerShdw blurRad="38100" dist="38100" dir="2700000" algn="tl">
                    <a:srgbClr val="000000">
                      <a:alpha val="43137"/>
                    </a:srgbClr>
                  </a:outerShdw>
                </a:effectLst>
              </a:rPr>
              <a:t>.</a:t>
            </a:r>
          </a:p>
        </p:txBody>
      </p:sp>
      <p:sp>
        <p:nvSpPr>
          <p:cNvPr id="9" name="TextBox 8"/>
          <p:cNvSpPr txBox="1"/>
          <p:nvPr/>
        </p:nvSpPr>
        <p:spPr>
          <a:xfrm>
            <a:off x="381000" y="5156537"/>
            <a:ext cx="8458200" cy="1015663"/>
          </a:xfrm>
          <a:prstGeom prst="rect">
            <a:avLst/>
          </a:prstGeom>
          <a:noFill/>
        </p:spPr>
        <p:txBody>
          <a:bodyPr wrap="square" rtlCol="0">
            <a:spAutoFit/>
          </a:bodyPr>
          <a:lstStyle/>
          <a:p>
            <a:pPr algn="ctr"/>
            <a:r>
              <a:rPr lang="en-US" sz="2000" dirty="0">
                <a:solidFill>
                  <a:srgbClr val="FFFF00"/>
                </a:solidFill>
                <a:effectLst>
                  <a:outerShdw blurRad="38100" dist="38100" dir="2700000" algn="tl">
                    <a:srgbClr val="000000">
                      <a:alpha val="43137"/>
                    </a:srgbClr>
                  </a:outerShdw>
                </a:effectLst>
              </a:rPr>
              <a:t>Ratio of the yield of the reaction D(d, p)T in the thick target to the </a:t>
            </a:r>
            <a:endParaRPr lang="en-US" sz="2000" dirty="0" smtClean="0">
              <a:solidFill>
                <a:srgbClr val="FFFF00"/>
              </a:solidFill>
              <a:effectLst>
                <a:outerShdw blurRad="38100" dist="38100" dir="2700000" algn="tl">
                  <a:srgbClr val="000000">
                    <a:alpha val="43137"/>
                  </a:srgbClr>
                </a:outerShdw>
              </a:effectLst>
            </a:endParaRPr>
          </a:p>
          <a:p>
            <a:pPr algn="ctr"/>
            <a:r>
              <a:rPr lang="en-US" sz="2000" dirty="0" smtClean="0">
                <a:solidFill>
                  <a:srgbClr val="FFFF00"/>
                </a:solidFill>
                <a:effectLst>
                  <a:outerShdw blurRad="38100" dist="38100" dir="2700000" algn="tl">
                    <a:srgbClr val="000000">
                      <a:alpha val="43137"/>
                    </a:srgbClr>
                  </a:outerShdw>
                </a:effectLst>
              </a:rPr>
              <a:t>estimated </a:t>
            </a:r>
            <a:r>
              <a:rPr lang="en-US" sz="2000" dirty="0">
                <a:solidFill>
                  <a:srgbClr val="FFFF00"/>
                </a:solidFill>
                <a:effectLst>
                  <a:outerShdw blurRad="38100" dist="38100" dir="2700000" algn="tl">
                    <a:srgbClr val="000000">
                      <a:alpha val="43137"/>
                    </a:srgbClr>
                  </a:outerShdw>
                </a:effectLst>
              </a:rPr>
              <a:t>yield value in ytterbium (Yb). The dashed line shows the </a:t>
            </a:r>
            <a:endParaRPr lang="en-US" sz="2000" dirty="0" smtClean="0">
              <a:solidFill>
                <a:srgbClr val="FFFF00"/>
              </a:solidFill>
              <a:effectLst>
                <a:outerShdw blurRad="38100" dist="38100" dir="2700000" algn="tl">
                  <a:srgbClr val="000000">
                    <a:alpha val="43137"/>
                  </a:srgbClr>
                </a:outerShdw>
              </a:effectLst>
            </a:endParaRPr>
          </a:p>
          <a:p>
            <a:pPr algn="ctr"/>
            <a:r>
              <a:rPr lang="en-US" sz="2000" dirty="0" smtClean="0">
                <a:solidFill>
                  <a:srgbClr val="FFFF00"/>
                </a:solidFill>
                <a:effectLst>
                  <a:outerShdw blurRad="38100" dist="38100" dir="2700000" algn="tl">
                    <a:srgbClr val="000000">
                      <a:alpha val="43137"/>
                    </a:srgbClr>
                  </a:outerShdw>
                </a:effectLst>
              </a:rPr>
              <a:t>value </a:t>
            </a:r>
            <a:r>
              <a:rPr lang="en-US" sz="2000" dirty="0">
                <a:solidFill>
                  <a:srgbClr val="FFFF00"/>
                </a:solidFill>
                <a:effectLst>
                  <a:outerShdw blurRad="38100" dist="38100" dir="2700000" algn="tl">
                    <a:srgbClr val="000000">
                      <a:alpha val="43137"/>
                    </a:srgbClr>
                  </a:outerShdw>
                </a:effectLst>
              </a:rPr>
              <a:t>of electron screening potential of 60 eV</a:t>
            </a:r>
            <a:r>
              <a:rPr lang="en-US" sz="2000" dirty="0" smtClean="0">
                <a:solidFill>
                  <a:srgbClr val="FFFF00"/>
                </a:solidFill>
                <a:effectLst>
                  <a:outerShdw blurRad="38100" dist="38100" dir="2700000" algn="tl">
                    <a:srgbClr val="000000">
                      <a:alpha val="43137"/>
                    </a:srgbClr>
                  </a:outerShdw>
                </a:effectLst>
              </a:rPr>
              <a:t>.</a:t>
            </a:r>
            <a:endParaRPr lang="en-US" sz="2000"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22698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45860"/>
            <a:ext cx="5897366" cy="4527656"/>
          </a:xfrm>
          <a:prstGeom prst="rect">
            <a:avLst/>
          </a:prstGeom>
        </p:spPr>
      </p:pic>
      <p:sp>
        <p:nvSpPr>
          <p:cNvPr id="7" name="TextBox 6"/>
          <p:cNvSpPr txBox="1"/>
          <p:nvPr/>
        </p:nvSpPr>
        <p:spPr>
          <a:xfrm>
            <a:off x="152400" y="76200"/>
            <a:ext cx="8915400" cy="1569660"/>
          </a:xfrm>
          <a:prstGeom prst="rect">
            <a:avLst/>
          </a:prstGeom>
          <a:noFill/>
        </p:spPr>
        <p:txBody>
          <a:bodyPr wrap="square" rtlCol="0">
            <a:spAutoFit/>
          </a:bodyPr>
          <a:lstStyle/>
          <a:p>
            <a:r>
              <a:rPr lang="en-US" sz="2400" dirty="0">
                <a:solidFill>
                  <a:srgbClr val="FFFF00"/>
                </a:solidFill>
                <a:effectLst>
                  <a:outerShdw blurRad="38100" dist="38100" dir="2700000" algn="tl">
                    <a:srgbClr val="000000">
                      <a:alpha val="43137"/>
                    </a:srgbClr>
                  </a:outerShdw>
                </a:effectLst>
              </a:rPr>
              <a:t>Yuki, H., Satoh, T., Ohtsuki, T., Yorita, T., Aoki, Y., Yamazaki, H.,  Kasagi, J. (1997). Phys. G: Nucl. Part. Phys., 23, 1,459–1,464. Increasing </a:t>
            </a:r>
            <a:r>
              <a:rPr lang="en-US" sz="2400" dirty="0" smtClean="0">
                <a:solidFill>
                  <a:srgbClr val="FFFF00"/>
                </a:solidFill>
                <a:effectLst>
                  <a:outerShdw blurRad="38100" dist="38100" dir="2700000" algn="tl">
                    <a:srgbClr val="000000">
                      <a:alpha val="43137"/>
                    </a:srgbClr>
                  </a:outerShdw>
                </a:effectLst>
              </a:rPr>
              <a:t> cross-section  in  ytterbium </a:t>
            </a:r>
            <a:r>
              <a:rPr lang="en-US" sz="2400" dirty="0">
                <a:solidFill>
                  <a:srgbClr val="FFFF00"/>
                </a:solidFill>
                <a:effectLst>
                  <a:outerShdw blurRad="38100" dist="38100" dir="2700000" algn="tl">
                    <a:srgbClr val="000000">
                      <a:alpha val="43137"/>
                    </a:srgbClr>
                  </a:outerShdw>
                </a:effectLst>
              </a:rPr>
              <a:t>(rare </a:t>
            </a:r>
            <a:r>
              <a:rPr lang="en-US" sz="2400" dirty="0" smtClean="0">
                <a:solidFill>
                  <a:srgbClr val="FFFF00"/>
                </a:solidFill>
                <a:effectLst>
                  <a:outerShdw blurRad="38100" dist="38100" dir="2700000" algn="tl">
                    <a:srgbClr val="000000">
                      <a:alpha val="43137"/>
                    </a:srgbClr>
                  </a:outerShdw>
                </a:effectLst>
              </a:rPr>
              <a:t> earth  </a:t>
            </a:r>
            <a:r>
              <a:rPr lang="en-US" sz="2400" dirty="0">
                <a:solidFill>
                  <a:srgbClr val="FFFF00"/>
                </a:solidFill>
                <a:effectLst>
                  <a:outerShdw blurRad="38100" dist="38100" dir="2700000" algn="tl">
                    <a:srgbClr val="000000">
                      <a:alpha val="43137"/>
                    </a:srgbClr>
                  </a:outerShdw>
                </a:effectLst>
              </a:rPr>
              <a:t>element </a:t>
            </a:r>
            <a:r>
              <a:rPr lang="en-US" sz="2400" dirty="0" smtClean="0">
                <a:solidFill>
                  <a:srgbClr val="FFFF00"/>
                </a:solidFill>
                <a:effectLst>
                  <a:outerShdw blurRad="38100" dist="38100" dir="2700000" algn="tl">
                    <a:srgbClr val="000000">
                      <a:alpha val="43137"/>
                    </a:srgbClr>
                  </a:outerShdw>
                </a:effectLst>
              </a:rPr>
              <a:t> with  </a:t>
            </a:r>
            <a:r>
              <a:rPr lang="en-US" sz="2400" dirty="0">
                <a:solidFill>
                  <a:srgbClr val="FFFF00"/>
                </a:solidFill>
                <a:effectLst>
                  <a:outerShdw blurRad="38100" dist="38100" dir="2700000" algn="tl">
                    <a:srgbClr val="000000">
                      <a:alpha val="43137"/>
                    </a:srgbClr>
                  </a:outerShdw>
                </a:effectLst>
              </a:rPr>
              <a:t>a </a:t>
            </a:r>
            <a:r>
              <a:rPr lang="en-US" sz="2400" dirty="0" smtClean="0">
                <a:solidFill>
                  <a:srgbClr val="FFFF00"/>
                </a:solidFill>
                <a:effectLst>
                  <a:outerShdw blurRad="38100" dist="38100" dir="2700000" algn="tl">
                    <a:srgbClr val="000000">
                      <a:alpha val="43137"/>
                    </a:srgbClr>
                  </a:outerShdw>
                </a:effectLst>
              </a:rPr>
              <a:t> metallic </a:t>
            </a:r>
            <a:r>
              <a:rPr lang="en-US" sz="2400" dirty="0">
                <a:solidFill>
                  <a:srgbClr val="FFFF00"/>
                </a:solidFill>
                <a:effectLst>
                  <a:outerShdw blurRad="38100" dist="38100" dir="2700000" algn="tl">
                    <a:srgbClr val="000000">
                      <a:alpha val="43137"/>
                    </a:srgbClr>
                  </a:outerShdw>
                </a:effectLst>
              </a:rPr>
              <a:t>conductivity)—</a:t>
            </a:r>
            <a:r>
              <a:rPr lang="en-US" sz="2400" dirty="0" smtClean="0">
                <a:solidFill>
                  <a:srgbClr val="FFFF00"/>
                </a:solidFill>
                <a:effectLst>
                  <a:outerShdw blurRad="38100" dist="38100" dir="2700000" algn="tl">
                    <a:srgbClr val="000000">
                      <a:alpha val="43137"/>
                    </a:srgbClr>
                  </a:outerShdw>
                </a:effectLst>
              </a:rPr>
              <a:t>electron  screening  </a:t>
            </a:r>
            <a:r>
              <a:rPr lang="en-US" sz="2400" dirty="0">
                <a:solidFill>
                  <a:srgbClr val="FFFF00"/>
                </a:solidFill>
                <a:effectLst>
                  <a:outerShdw blurRad="38100" dist="38100" dir="2700000" algn="tl">
                    <a:srgbClr val="000000">
                      <a:alpha val="43137"/>
                    </a:srgbClr>
                  </a:outerShdw>
                </a:effectLst>
              </a:rPr>
              <a:t>potential </a:t>
            </a:r>
            <a:r>
              <a:rPr lang="en-US" sz="2400" dirty="0" smtClean="0">
                <a:solidFill>
                  <a:srgbClr val="FFFF00"/>
                </a:solidFill>
                <a:effectLst>
                  <a:outerShdw blurRad="38100" dist="38100" dir="2700000" algn="tl">
                    <a:srgbClr val="000000">
                      <a:alpha val="43137"/>
                    </a:srgbClr>
                  </a:outerShdw>
                </a:effectLst>
              </a:rPr>
              <a:t> reaches  81 </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10 eV. </a:t>
            </a:r>
            <a:endParaRPr lang="ru-RU" sz="2400"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414038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33</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0"/>
            <a:ext cx="3810000" cy="472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48200" y="4724400"/>
            <a:ext cx="4419600" cy="923330"/>
          </a:xfrm>
          <a:prstGeom prst="rect">
            <a:avLst/>
          </a:prstGeom>
        </p:spPr>
        <p:txBody>
          <a:bodyPr wrap="square">
            <a:spAutoFit/>
          </a:bodyPr>
          <a:lstStyle/>
          <a:p>
            <a:r>
              <a:rPr lang="en-US" dirty="0">
                <a:solidFill>
                  <a:srgbClr val="FFFF00"/>
                </a:solidFill>
              </a:rPr>
              <a:t>The </a:t>
            </a:r>
            <a:r>
              <a:rPr lang="en-US" dirty="0" smtClean="0">
                <a:solidFill>
                  <a:srgbClr val="FFFF00"/>
                </a:solidFill>
              </a:rPr>
              <a:t> dotted  and  dashed  curves  are  those </a:t>
            </a:r>
            <a:r>
              <a:rPr lang="en-US" dirty="0">
                <a:solidFill>
                  <a:srgbClr val="FFFF00"/>
                </a:solidFill>
              </a:rPr>
              <a:t>with </a:t>
            </a:r>
            <a:r>
              <a:rPr lang="en-US" dirty="0" smtClean="0">
                <a:solidFill>
                  <a:srgbClr val="FFFF00"/>
                </a:solidFill>
              </a:rPr>
              <a:t> the  screening  potential  </a:t>
            </a:r>
            <a:r>
              <a:rPr lang="en-US" i="1" dirty="0" smtClean="0">
                <a:solidFill>
                  <a:srgbClr val="FFFF00"/>
                </a:solidFill>
              </a:rPr>
              <a:t>U</a:t>
            </a:r>
            <a:r>
              <a:rPr lang="en-US" i="1" baseline="-25000" dirty="0" smtClean="0">
                <a:solidFill>
                  <a:srgbClr val="FFFF00"/>
                </a:solidFill>
              </a:rPr>
              <a:t>e</a:t>
            </a:r>
            <a:r>
              <a:rPr lang="en-US" dirty="0" smtClean="0">
                <a:solidFill>
                  <a:srgbClr val="FFFF00"/>
                </a:solidFill>
              </a:rPr>
              <a:t> </a:t>
            </a:r>
            <a:r>
              <a:rPr lang="en-US" dirty="0">
                <a:solidFill>
                  <a:srgbClr val="FFFF00"/>
                </a:solidFill>
              </a:rPr>
              <a:t>= 250 and 600 eV, </a:t>
            </a:r>
            <a:r>
              <a:rPr lang="en-US" dirty="0" smtClean="0">
                <a:solidFill>
                  <a:srgbClr val="FFFF00"/>
                </a:solidFill>
              </a:rPr>
              <a:t> respectively</a:t>
            </a:r>
            <a:r>
              <a:rPr lang="en-US" dirty="0">
                <a:solidFill>
                  <a:srgbClr val="FFFF00"/>
                </a:solidFill>
              </a:rPr>
              <a:t>.</a:t>
            </a:r>
          </a:p>
        </p:txBody>
      </p:sp>
      <p:sp>
        <p:nvSpPr>
          <p:cNvPr id="7" name="TextBox 6"/>
          <p:cNvSpPr txBox="1"/>
          <p:nvPr/>
        </p:nvSpPr>
        <p:spPr>
          <a:xfrm>
            <a:off x="152400" y="152400"/>
            <a:ext cx="4343400" cy="5324535"/>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The </a:t>
            </a:r>
            <a:r>
              <a:rPr lang="en-US" sz="2000" dirty="0">
                <a:solidFill>
                  <a:srgbClr val="FFFF00"/>
                </a:solidFill>
                <a:effectLst>
                  <a:outerShdw blurRad="38100" dist="38100" dir="2700000" algn="tl">
                    <a:srgbClr val="000000">
                      <a:alpha val="43137"/>
                    </a:srgbClr>
                  </a:outerShdw>
                </a:effectLst>
              </a:rPr>
              <a:t>Seventh International Conference on Cold Fusion. 1998. Vancouver, Canada:, ENECO, Inc., Salt Lake City, UT. </a:t>
            </a:r>
            <a:r>
              <a:rPr lang="en-US" sz="2000" dirty="0" smtClean="0">
                <a:solidFill>
                  <a:srgbClr val="FFFF00"/>
                </a:solidFill>
                <a:effectLst>
                  <a:outerShdw blurRad="38100" dist="38100" dir="2700000" algn="tl">
                    <a:srgbClr val="000000">
                      <a:alpha val="43137"/>
                    </a:srgbClr>
                  </a:outerShdw>
                </a:effectLst>
              </a:rPr>
              <a:t>p</a:t>
            </a:r>
            <a:r>
              <a:rPr lang="en-US" sz="2000" dirty="0">
                <a:solidFill>
                  <a:srgbClr val="FFFF00"/>
                </a:solidFill>
                <a:effectLst>
                  <a:outerShdw blurRad="38100" dist="38100" dir="2700000" algn="tl">
                    <a:srgbClr val="000000">
                      <a:alpha val="43137"/>
                    </a:srgbClr>
                  </a:outerShdw>
                </a:effectLst>
              </a:rPr>
              <a:t>. 180</a:t>
            </a:r>
            <a:r>
              <a:rPr lang="en-US" sz="2000" dirty="0" smtClean="0">
                <a:solidFill>
                  <a:srgbClr val="FFFF00"/>
                </a:solidFill>
                <a:effectLst>
                  <a:outerShdw blurRad="38100" dist="38100" dir="2700000" algn="tl">
                    <a:srgbClr val="000000">
                      <a:alpha val="43137"/>
                    </a:srgbClr>
                  </a:outerShdw>
                </a:effectLst>
              </a:rPr>
              <a:t>.</a:t>
            </a:r>
            <a:endParaRPr lang="ru-RU" sz="2000" dirty="0" smtClean="0">
              <a:solidFill>
                <a:srgbClr val="FFFF00"/>
              </a:solidFill>
              <a:effectLst>
                <a:outerShdw blurRad="38100" dist="38100" dir="2700000" algn="tl">
                  <a:srgbClr val="000000">
                    <a:alpha val="43137"/>
                  </a:srgbClr>
                </a:outerShdw>
              </a:effectLst>
            </a:endParaRPr>
          </a:p>
          <a:p>
            <a:endParaRPr lang="en-US" sz="2000" dirty="0">
              <a:solidFill>
                <a:srgbClr val="FFFF00"/>
              </a:solidFill>
              <a:effectLst>
                <a:outerShdw blurRad="38100" dist="38100" dir="2700000" algn="tl">
                  <a:srgbClr val="000000">
                    <a:alpha val="43137"/>
                  </a:srgbClr>
                </a:outerShdw>
              </a:effectLst>
            </a:endParaRPr>
          </a:p>
          <a:p>
            <a:r>
              <a:rPr lang="en-US" sz="2000" dirty="0" smtClean="0">
                <a:solidFill>
                  <a:srgbClr val="FFFF00"/>
                </a:solidFill>
                <a:effectLst>
                  <a:outerShdw blurRad="38100" dist="38100" dir="2700000" algn="tl">
                    <a:srgbClr val="000000">
                      <a:alpha val="43137"/>
                    </a:srgbClr>
                  </a:outerShdw>
                </a:effectLst>
              </a:rPr>
              <a:t>“Anomalously enhanced d(d,p)t reaction in </a:t>
            </a:r>
            <a:r>
              <a:rPr lang="en-US" sz="2000" dirty="0">
                <a:solidFill>
                  <a:srgbClr val="FFFF00"/>
                </a:solidFill>
                <a:effectLst>
                  <a:outerShdw blurRad="38100" dist="38100" dir="2700000" algn="tl">
                    <a:srgbClr val="000000">
                      <a:alpha val="43137"/>
                    </a:srgbClr>
                  </a:outerShdw>
                </a:effectLst>
              </a:rPr>
              <a:t>P</a:t>
            </a:r>
            <a:r>
              <a:rPr lang="en-US" sz="2000" dirty="0" smtClean="0">
                <a:solidFill>
                  <a:srgbClr val="FFFF00"/>
                </a:solidFill>
                <a:effectLst>
                  <a:outerShdw blurRad="38100" dist="38100" dir="2700000" algn="tl">
                    <a:srgbClr val="000000">
                      <a:alpha val="43137"/>
                    </a:srgbClr>
                  </a:outerShdw>
                </a:effectLst>
              </a:rPr>
              <a:t>d and PdO observed at very low bombarding energies”</a:t>
            </a:r>
          </a:p>
          <a:p>
            <a:endParaRPr lang="en-US" sz="2000" dirty="0" smtClean="0">
              <a:solidFill>
                <a:srgbClr val="FFFF00"/>
              </a:solidFill>
              <a:effectLst>
                <a:outerShdw blurRad="38100" dist="38100" dir="2700000" algn="tl">
                  <a:srgbClr val="000000">
                    <a:alpha val="43137"/>
                  </a:srgbClr>
                </a:outerShdw>
              </a:effectLst>
            </a:endParaRPr>
          </a:p>
          <a:p>
            <a:r>
              <a:rPr lang="en-US" sz="2000" dirty="0" smtClean="0">
                <a:solidFill>
                  <a:srgbClr val="FFFF00"/>
                </a:solidFill>
                <a:effectLst>
                  <a:outerShdw blurRad="38100" dist="38100" dir="2700000" algn="tl">
                    <a:srgbClr val="000000">
                      <a:alpha val="43137"/>
                    </a:srgbClr>
                  </a:outerShdw>
                </a:effectLst>
              </a:rPr>
              <a:t>J</a:t>
            </a:r>
            <a:r>
              <a:rPr lang="en-US" sz="2000" dirty="0">
                <a:solidFill>
                  <a:srgbClr val="FFFF00"/>
                </a:solidFill>
                <a:effectLst>
                  <a:outerShdw blurRad="38100" dist="38100" dir="2700000" algn="tl">
                    <a:srgbClr val="000000">
                      <a:alpha val="43137"/>
                    </a:srgbClr>
                  </a:outerShdw>
                </a:effectLst>
              </a:rPr>
              <a:t>. Kasagi, H. Yuki, T. Itoh, N. Kasajima, T. Ohtsuki and A. G. Lipson </a:t>
            </a:r>
            <a:r>
              <a:rPr lang="en-US" sz="2000" dirty="0" smtClean="0">
                <a:solidFill>
                  <a:srgbClr val="FFFF00"/>
                </a:solidFill>
                <a:effectLst>
                  <a:outerShdw blurRad="38100" dist="38100" dir="2700000" algn="tl">
                    <a:srgbClr val="000000">
                      <a:alpha val="43137"/>
                    </a:srgbClr>
                  </a:outerShdw>
                </a:effectLst>
              </a:rPr>
              <a:t>*</a:t>
            </a:r>
          </a:p>
          <a:p>
            <a:endParaRPr lang="en-US" sz="2000" dirty="0">
              <a:solidFill>
                <a:srgbClr val="FFFF00"/>
              </a:solidFill>
              <a:effectLst>
                <a:outerShdw blurRad="38100" dist="38100" dir="2700000" algn="tl">
                  <a:srgbClr val="000000">
                    <a:alpha val="43137"/>
                  </a:srgbClr>
                </a:outerShdw>
              </a:effectLst>
            </a:endParaRPr>
          </a:p>
          <a:p>
            <a:r>
              <a:rPr lang="en-US" sz="2000" dirty="0">
                <a:solidFill>
                  <a:srgbClr val="FFFF00"/>
                </a:solidFill>
                <a:effectLst>
                  <a:outerShdw blurRad="38100" dist="38100" dir="2700000" algn="tl">
                    <a:srgbClr val="000000">
                      <a:alpha val="43137"/>
                    </a:srgbClr>
                  </a:outerShdw>
                </a:effectLst>
              </a:rPr>
              <a:t>Laboratory of Nuclear Science, Tohoku </a:t>
            </a:r>
            <a:r>
              <a:rPr lang="en-US" sz="2000" dirty="0" smtClean="0">
                <a:solidFill>
                  <a:srgbClr val="FFFF00"/>
                </a:solidFill>
                <a:effectLst>
                  <a:outerShdw blurRad="38100" dist="38100" dir="2700000" algn="tl">
                    <a:srgbClr val="000000">
                      <a:alpha val="43137"/>
                    </a:srgbClr>
                  </a:outerShdw>
                </a:effectLst>
              </a:rPr>
              <a:t>University, </a:t>
            </a:r>
            <a:r>
              <a:rPr lang="en-US" sz="2000" dirty="0">
                <a:solidFill>
                  <a:srgbClr val="FFFF00"/>
                </a:solidFill>
                <a:effectLst>
                  <a:outerShdw blurRad="38100" dist="38100" dir="2700000" algn="tl">
                    <a:srgbClr val="000000">
                      <a:alpha val="43137"/>
                    </a:srgbClr>
                  </a:outerShdw>
                </a:effectLst>
              </a:rPr>
              <a:t>Japan</a:t>
            </a:r>
          </a:p>
          <a:p>
            <a:r>
              <a:rPr lang="en-US" sz="2000" dirty="0">
                <a:solidFill>
                  <a:srgbClr val="FFFF00"/>
                </a:solidFill>
                <a:effectLst>
                  <a:outerShdw blurRad="38100" dist="38100" dir="2700000" algn="tl">
                    <a:srgbClr val="000000">
                      <a:alpha val="43137"/>
                    </a:srgbClr>
                  </a:outerShdw>
                </a:effectLst>
              </a:rPr>
              <a:t>* Institute of Physical Chemistry, The Russian Academy of Sciences, Moscow, Russia</a:t>
            </a: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702090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635" y="304800"/>
            <a:ext cx="6069765" cy="5410200"/>
          </a:xfrm>
          <a:prstGeom prst="rect">
            <a:avLst/>
          </a:prstGeom>
        </p:spPr>
      </p:pic>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34</a:t>
            </a:fld>
            <a:endParaRPr lang="en-US" dirty="0"/>
          </a:p>
        </p:txBody>
      </p:sp>
      <p:sp>
        <p:nvSpPr>
          <p:cNvPr id="8" name="TextBox 7"/>
          <p:cNvSpPr txBox="1"/>
          <p:nvPr/>
        </p:nvSpPr>
        <p:spPr>
          <a:xfrm>
            <a:off x="6781800" y="572869"/>
            <a:ext cx="421269" cy="646331"/>
          </a:xfrm>
          <a:prstGeom prst="rect">
            <a:avLst/>
          </a:prstGeom>
          <a:noFill/>
        </p:spPr>
        <p:txBody>
          <a:bodyPr wrap="none" rtlCol="0">
            <a:spAutoFit/>
          </a:bodyPr>
          <a:lstStyle/>
          <a:p>
            <a:r>
              <a:rPr lang="en-US" dirty="0" smtClean="0"/>
              <a:t>Pd</a:t>
            </a:r>
          </a:p>
          <a:p>
            <a:r>
              <a:rPr lang="en-US" dirty="0" smtClean="0"/>
              <a:t>Fe</a:t>
            </a:r>
            <a:endParaRPr lang="en-US" dirty="0"/>
          </a:p>
        </p:txBody>
      </p:sp>
      <p:sp>
        <p:nvSpPr>
          <p:cNvPr id="6" name="TextBox 5"/>
          <p:cNvSpPr txBox="1"/>
          <p:nvPr/>
        </p:nvSpPr>
        <p:spPr>
          <a:xfrm>
            <a:off x="4267200" y="621268"/>
            <a:ext cx="573555" cy="369332"/>
          </a:xfrm>
          <a:prstGeom prst="rect">
            <a:avLst/>
          </a:prstGeom>
          <a:noFill/>
        </p:spPr>
        <p:txBody>
          <a:bodyPr wrap="none" rtlCol="0">
            <a:spAutoFit/>
          </a:bodyPr>
          <a:lstStyle/>
          <a:p>
            <a:r>
              <a:rPr lang="en-US" dirty="0" smtClean="0"/>
              <a:t>PdO</a:t>
            </a:r>
            <a:endParaRPr lang="en-US" dirty="0"/>
          </a:p>
        </p:txBody>
      </p:sp>
      <p:sp>
        <p:nvSpPr>
          <p:cNvPr id="9" name="TextBox 8"/>
          <p:cNvSpPr txBox="1"/>
          <p:nvPr/>
        </p:nvSpPr>
        <p:spPr>
          <a:xfrm>
            <a:off x="0" y="76200"/>
            <a:ext cx="2743200" cy="5693866"/>
          </a:xfrm>
          <a:prstGeom prst="rect">
            <a:avLst/>
          </a:prstGeom>
          <a:noFill/>
        </p:spPr>
        <p:txBody>
          <a:bodyPr wrap="square" rtlCol="0">
            <a:spAutoFit/>
          </a:bodyPr>
          <a:lstStyle/>
          <a:p>
            <a:pPr lvl="0"/>
            <a:r>
              <a:rPr lang="en-US" sz="2000" dirty="0">
                <a:solidFill>
                  <a:srgbClr val="FFFF00"/>
                </a:solidFill>
                <a:effectLst>
                  <a:outerShdw blurRad="38100" dist="38100" dir="2700000" algn="tl">
                    <a:srgbClr val="000000">
                      <a:alpha val="43137"/>
                    </a:srgbClr>
                  </a:outerShdw>
                </a:effectLst>
              </a:rPr>
              <a:t>One of the latest (2002) Japanese DD accelerator experiments</a:t>
            </a:r>
            <a:r>
              <a:rPr lang="en-US" sz="2000" dirty="0" smtClean="0">
                <a:solidFill>
                  <a:srgbClr val="FFFF00"/>
                </a:solidFill>
                <a:effectLst>
                  <a:outerShdw blurRad="38100" dist="38100" dir="2700000" algn="tl">
                    <a:srgbClr val="000000">
                      <a:alpha val="43137"/>
                    </a:srgbClr>
                  </a:outerShdw>
                </a:effectLst>
              </a:rPr>
              <a:t>.</a:t>
            </a:r>
          </a:p>
          <a:p>
            <a:pPr lvl="0"/>
            <a:endParaRPr lang="en-US" sz="2400" dirty="0">
              <a:solidFill>
                <a:srgbClr val="FFFF00"/>
              </a:solidFill>
              <a:effectLst>
                <a:outerShdw blurRad="38100" dist="38100" dir="2700000" algn="tl">
                  <a:srgbClr val="000000">
                    <a:alpha val="43137"/>
                  </a:srgbClr>
                </a:outerShdw>
              </a:effectLst>
            </a:endParaRPr>
          </a:p>
          <a:p>
            <a:r>
              <a:rPr lang="en-US" sz="2000" dirty="0" smtClean="0">
                <a:solidFill>
                  <a:srgbClr val="FFFF00"/>
                </a:solidFill>
                <a:effectLst>
                  <a:outerShdw blurRad="38100" dist="38100" dir="2700000" algn="tl">
                    <a:srgbClr val="000000">
                      <a:alpha val="43137"/>
                    </a:srgbClr>
                  </a:outerShdw>
                </a:effectLst>
              </a:rPr>
              <a:t>Jirohta Kasagi, Hideyuki Yuki, Taiji Baba, Takashi Noda, Tsutomu Ohtsuki and Andrey G. Lipson</a:t>
            </a:r>
            <a:endParaRPr lang="ru-RU" sz="2000" dirty="0" smtClean="0">
              <a:solidFill>
                <a:srgbClr val="FFFF00"/>
              </a:solidFill>
              <a:effectLst>
                <a:outerShdw blurRad="38100" dist="38100" dir="2700000" algn="tl">
                  <a:srgbClr val="000000">
                    <a:alpha val="43137"/>
                  </a:srgbClr>
                </a:outerShdw>
              </a:effectLst>
            </a:endParaRPr>
          </a:p>
          <a:p>
            <a:endParaRPr lang="ru-RU" sz="2000" dirty="0">
              <a:solidFill>
                <a:srgbClr val="FFFF00"/>
              </a:solidFill>
              <a:effectLst>
                <a:outerShdw blurRad="38100" dist="38100" dir="2700000" algn="tl">
                  <a:srgbClr val="000000">
                    <a:alpha val="43137"/>
                  </a:srgbClr>
                </a:outerShdw>
              </a:effectLst>
            </a:endParaRPr>
          </a:p>
          <a:p>
            <a:r>
              <a:rPr lang="en-US" sz="2000" dirty="0" smtClean="0">
                <a:solidFill>
                  <a:srgbClr val="FFFF00"/>
                </a:solidFill>
                <a:effectLst>
                  <a:outerShdw blurRad="38100" dist="38100" dir="2700000" algn="tl">
                    <a:srgbClr val="000000">
                      <a:alpha val="43137"/>
                    </a:srgbClr>
                  </a:outerShdw>
                </a:effectLst>
              </a:rPr>
              <a:t>“Strongly Enhanced DD Fusion Reaction in Metals Observed </a:t>
            </a:r>
            <a:r>
              <a:rPr lang="ru-RU" sz="2000" dirty="0" smtClean="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for keV D</a:t>
            </a:r>
            <a:r>
              <a:rPr lang="en-US" sz="2000" baseline="30000" dirty="0" smtClean="0">
                <a:solidFill>
                  <a:srgbClr val="FFFF00"/>
                </a:solidFill>
                <a:effectLst>
                  <a:outerShdw blurRad="38100" dist="38100" dir="2700000" algn="tl">
                    <a:srgbClr val="000000">
                      <a:alpha val="43137"/>
                    </a:srgbClr>
                  </a:outerShdw>
                </a:effectLst>
              </a:rPr>
              <a:t>+</a:t>
            </a:r>
            <a:r>
              <a:rPr lang="en-US" sz="2000" dirty="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Bombardment” </a:t>
            </a:r>
            <a:endParaRPr lang="ru-RU" sz="2000" dirty="0" smtClean="0">
              <a:solidFill>
                <a:srgbClr val="FFFF00"/>
              </a:solidFill>
              <a:effectLst>
                <a:outerShdw blurRad="38100" dist="38100" dir="2700000" algn="tl">
                  <a:srgbClr val="000000">
                    <a:alpha val="43137"/>
                  </a:srgbClr>
                </a:outerShdw>
              </a:effectLst>
            </a:endParaRPr>
          </a:p>
          <a:p>
            <a:endParaRPr lang="ru-RU" sz="2000" dirty="0">
              <a:solidFill>
                <a:srgbClr val="FFFF00"/>
              </a:solidFill>
              <a:effectLst>
                <a:outerShdw blurRad="38100" dist="38100" dir="2700000" algn="tl">
                  <a:srgbClr val="000000">
                    <a:alpha val="43137"/>
                  </a:srgbClr>
                </a:outerShdw>
              </a:effectLst>
            </a:endParaRPr>
          </a:p>
          <a:p>
            <a:r>
              <a:rPr lang="en-US" sz="2000" dirty="0" smtClean="0">
                <a:solidFill>
                  <a:srgbClr val="FFFF00"/>
                </a:solidFill>
                <a:effectLst>
                  <a:outerShdw blurRad="38100" dist="38100" dir="2700000" algn="tl">
                    <a:srgbClr val="000000">
                      <a:alpha val="43137"/>
                    </a:srgbClr>
                  </a:outerShdw>
                </a:effectLst>
              </a:rPr>
              <a:t>Journal of the Physical Society of Japan, Vol. 71, No. 12, December, 2002, pp. 2881-2885. </a:t>
            </a:r>
            <a:endParaRPr lang="en-US" sz="2000"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834954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32768"/>
            <a:ext cx="5983592" cy="4587032"/>
          </a:xfrm>
          <a:prstGeom prst="rect">
            <a:avLst/>
          </a:prstGeom>
        </p:spPr>
      </p:pic>
      <p:sp>
        <p:nvSpPr>
          <p:cNvPr id="5" name="TextBox 4"/>
          <p:cNvSpPr txBox="1"/>
          <p:nvPr/>
        </p:nvSpPr>
        <p:spPr>
          <a:xfrm>
            <a:off x="152400" y="76200"/>
            <a:ext cx="8915400" cy="1200329"/>
          </a:xfrm>
          <a:prstGeom prst="rect">
            <a:avLst/>
          </a:prstGeom>
          <a:noFill/>
        </p:spPr>
        <p:txBody>
          <a:bodyPr>
            <a:spAutoFit/>
          </a:bodyPr>
          <a:lstStyle/>
          <a:p>
            <a:pPr fontAlgn="auto">
              <a:spcBef>
                <a:spcPts val="0"/>
              </a:spcBef>
              <a:spcAft>
                <a:spcPts val="0"/>
              </a:spcAft>
              <a:defRPr/>
            </a:pPr>
            <a:r>
              <a:rPr lang="en-US" sz="2400" dirty="0">
                <a:solidFill>
                  <a:srgbClr val="FFFF00"/>
                </a:solidFill>
                <a:effectLst>
                  <a:outerShdw blurRad="38100" dist="38100" dir="2700000" algn="tl">
                    <a:srgbClr val="000000">
                      <a:alpha val="43137"/>
                    </a:srgbClr>
                  </a:outerShdw>
                </a:effectLst>
              </a:rPr>
              <a:t>Rolfs, C. (2006). </a:t>
            </a:r>
            <a:r>
              <a:rPr lang="en-US" sz="2400" dirty="0" smtClean="0">
                <a:solidFill>
                  <a:srgbClr val="FFFF00"/>
                </a:solidFill>
                <a:effectLst>
                  <a:outerShdw blurRad="38100" dist="38100" dir="2700000" algn="tl">
                    <a:srgbClr val="000000">
                      <a:alpha val="43137"/>
                    </a:srgbClr>
                  </a:outerShdw>
                </a:effectLst>
              </a:rPr>
              <a:t> Nuclear  Physics  News</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16(2</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9</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Normalized </a:t>
            </a:r>
            <a:r>
              <a:rPr lang="en-US" sz="2400" dirty="0">
                <a:solidFill>
                  <a:srgbClr val="FFFF00"/>
                </a:solidFill>
                <a:effectLst>
                  <a:outerShdw blurRad="38100" dist="38100" dir="2700000" algn="tl">
                    <a:srgbClr val="000000">
                      <a:alpha val="43137"/>
                    </a:srgbClr>
                  </a:outerShdw>
                </a:effectLst>
              </a:rPr>
              <a:t>astrophysical </a:t>
            </a:r>
            <a:r>
              <a:rPr lang="en-US" sz="2400" dirty="0" smtClean="0">
                <a:solidFill>
                  <a:srgbClr val="FFFF00"/>
                </a:solidFill>
                <a:effectLst>
                  <a:outerShdw blurRad="38100" dist="38100" dir="2700000" algn="tl">
                    <a:srgbClr val="000000">
                      <a:alpha val="43137"/>
                    </a:srgbClr>
                  </a:outerShdw>
                </a:effectLst>
              </a:rPr>
              <a:t> factor  </a:t>
            </a:r>
            <a:r>
              <a:rPr lang="en-US" sz="2400" i="1" dirty="0" smtClean="0">
                <a:solidFill>
                  <a:srgbClr val="FFFF00"/>
                </a:solidFill>
                <a:effectLst>
                  <a:outerShdw blurRad="38100" dist="38100" dir="2700000" algn="tl">
                    <a:srgbClr val="000000">
                      <a:alpha val="43137"/>
                    </a:srgbClr>
                  </a:outerShdw>
                </a:effectLst>
              </a:rPr>
              <a:t>S(E</a:t>
            </a:r>
            <a:r>
              <a:rPr lang="en-US" sz="2400" i="1" dirty="0">
                <a:solidFill>
                  <a:srgbClr val="FFFF00"/>
                </a:solidFill>
                <a:effectLst>
                  <a:outerShdw blurRad="38100" dist="38100" dir="2700000" algn="tl">
                    <a:srgbClr val="000000">
                      <a:alpha val="43137"/>
                    </a:srgbClr>
                  </a:outerShdw>
                </a:effectLst>
              </a:rPr>
              <a:t>) </a:t>
            </a:r>
            <a:r>
              <a:rPr lang="en-US" sz="2400" i="1" dirty="0" smtClean="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for  the  synthesis  of  </a:t>
            </a:r>
            <a:r>
              <a:rPr lang="en-US" sz="2400" i="1" dirty="0" smtClean="0">
                <a:solidFill>
                  <a:srgbClr val="FFFF00"/>
                </a:solidFill>
                <a:effectLst>
                  <a:outerShdw blurRad="38100" dist="38100" dir="2700000" algn="tl">
                    <a:srgbClr val="000000">
                      <a:alpha val="43137"/>
                    </a:srgbClr>
                  </a:outerShdw>
                </a:effectLst>
              </a:rPr>
              <a:t>p+</a:t>
            </a:r>
            <a:r>
              <a:rPr lang="en-US" sz="2400" i="1" baseline="30000" dirty="0" smtClean="0">
                <a:solidFill>
                  <a:srgbClr val="FFFF00"/>
                </a:solidFill>
                <a:effectLst>
                  <a:outerShdw blurRad="38100" dist="38100" dir="2700000" algn="tl">
                    <a:srgbClr val="000000">
                      <a:alpha val="43137"/>
                    </a:srgbClr>
                  </a:outerShdw>
                </a:effectLst>
              </a:rPr>
              <a:t>7</a:t>
            </a:r>
            <a:r>
              <a:rPr lang="en-US" sz="2400" i="1" dirty="0" smtClean="0">
                <a:solidFill>
                  <a:srgbClr val="FFFF00"/>
                </a:solidFill>
                <a:effectLst>
                  <a:outerShdw blurRad="38100" dist="38100" dir="2700000" algn="tl">
                    <a:srgbClr val="000000">
                      <a:alpha val="43137"/>
                    </a:srgbClr>
                  </a:outerShdw>
                </a:effectLst>
              </a:rPr>
              <a:t>Li</a:t>
            </a:r>
            <a:r>
              <a:rPr lang="en-US" sz="2400" dirty="0" smtClean="0">
                <a:solidFill>
                  <a:srgbClr val="FFFF00"/>
                </a:solidFill>
                <a:effectLst>
                  <a:outerShdw blurRad="38100" dist="38100" dir="2700000" algn="tl">
                    <a:srgbClr val="000000">
                      <a:alpha val="43137"/>
                    </a:srgbClr>
                  </a:outerShdw>
                </a:effectLst>
              </a:rPr>
              <a:t>  when  a  target </a:t>
            </a:r>
            <a:r>
              <a:rPr lang="en-US" sz="2400" i="1" baseline="30000" dirty="0">
                <a:solidFill>
                  <a:srgbClr val="FFFF00"/>
                </a:solidFill>
                <a:effectLst>
                  <a:outerShdw blurRad="38100" dist="38100" dir="2700000" algn="tl">
                    <a:srgbClr val="000000">
                      <a:alpha val="43137"/>
                    </a:srgbClr>
                  </a:outerShdw>
                </a:effectLst>
              </a:rPr>
              <a:t>7</a:t>
            </a:r>
            <a:r>
              <a:rPr lang="en-US" sz="2400" i="1" dirty="0">
                <a:solidFill>
                  <a:srgbClr val="FFFF00"/>
                </a:solidFill>
                <a:effectLst>
                  <a:outerShdw blurRad="38100" dist="38100" dir="2700000" algn="tl">
                    <a:srgbClr val="000000">
                      <a:alpha val="43137"/>
                    </a:srgbClr>
                  </a:outerShdw>
                </a:effectLst>
              </a:rPr>
              <a:t>Li</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implanted  into Palladium</a:t>
            </a:r>
            <a:r>
              <a:rPr lang="en-US" sz="2400" dirty="0">
                <a:solidFill>
                  <a:srgbClr val="FFFF00"/>
                </a:solidFill>
                <a:effectLst>
                  <a:outerShdw blurRad="38100" dist="38100" dir="2700000" algn="tl">
                    <a:srgbClr val="000000">
                      <a:alpha val="43137"/>
                    </a:srgbClr>
                  </a:outerShdw>
                </a:effectLst>
              </a:rPr>
              <a:t>. </a:t>
            </a: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021231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36</a:t>
            </a:fld>
            <a:endParaRPr lang="en-US" dirty="0"/>
          </a:p>
        </p:txBody>
      </p:sp>
      <p:pic>
        <p:nvPicPr>
          <p:cNvPr id="3" name="Picture 2" descr="fig 2 platinum.jpg"/>
          <p:cNvPicPr>
            <a:picLocks noChangeAspect="1"/>
          </p:cNvPicPr>
          <p:nvPr/>
        </p:nvPicPr>
        <p:blipFill>
          <a:blip r:embed="rId2" cstate="print"/>
          <a:srcRect/>
          <a:stretch>
            <a:fillRect/>
          </a:stretch>
        </p:blipFill>
        <p:spPr bwMode="auto">
          <a:xfrm>
            <a:off x="2379680" y="879857"/>
            <a:ext cx="4325920" cy="5216143"/>
          </a:xfrm>
          <a:prstGeom prst="rect">
            <a:avLst/>
          </a:prstGeom>
          <a:noFill/>
          <a:ln w="9525">
            <a:noFill/>
            <a:miter lim="800000"/>
            <a:headEnd/>
            <a:tailEnd/>
          </a:ln>
        </p:spPr>
      </p:pic>
      <p:sp>
        <p:nvSpPr>
          <p:cNvPr id="6" name="TextBox 5"/>
          <p:cNvSpPr txBox="1"/>
          <p:nvPr/>
        </p:nvSpPr>
        <p:spPr>
          <a:xfrm>
            <a:off x="0" y="152400"/>
            <a:ext cx="9144000" cy="707886"/>
          </a:xfrm>
          <a:prstGeom prst="rect">
            <a:avLst/>
          </a:prstGeom>
          <a:noFill/>
        </p:spPr>
        <p:txBody>
          <a:bodyPr wrap="square">
            <a:spAutoFit/>
          </a:bodyPr>
          <a:lstStyle/>
          <a:p>
            <a:pPr algn="ctr" fontAlgn="auto">
              <a:spcBef>
                <a:spcPts val="0"/>
              </a:spcBef>
              <a:spcAft>
                <a:spcPts val="0"/>
              </a:spcAft>
              <a:defRPr/>
            </a:pPr>
            <a:r>
              <a:rPr lang="en-US" sz="2000" dirty="0">
                <a:solidFill>
                  <a:srgbClr val="FFFF00"/>
                </a:solidFill>
                <a:effectLst>
                  <a:outerShdw blurRad="38100" dist="38100" dir="2700000" algn="tl">
                    <a:srgbClr val="000000">
                      <a:alpha val="43137"/>
                    </a:srgbClr>
                  </a:outerShdw>
                </a:effectLst>
              </a:rPr>
              <a:t>Rolfs, C. et al. (2005). J. Phys. G: Nucl. Part. Phys., 31, 1,141–1,149. (Gran Sasso). </a:t>
            </a:r>
            <a:r>
              <a:rPr lang="en-US" sz="2000" dirty="0" smtClean="0">
                <a:solidFill>
                  <a:srgbClr val="FFFF00"/>
                </a:solidFill>
                <a:effectLst>
                  <a:outerShdw blurRad="38100" dist="38100" dir="2700000" algn="tl">
                    <a:srgbClr val="000000">
                      <a:alpha val="43137"/>
                    </a:srgbClr>
                  </a:outerShdw>
                </a:effectLst>
              </a:rPr>
              <a:t> S(E</a:t>
            </a:r>
            <a:r>
              <a:rPr lang="en-US" sz="2000" dirty="0">
                <a:solidFill>
                  <a:srgbClr val="FFFF00"/>
                </a:solidFill>
                <a:effectLst>
                  <a:outerShdw blurRad="38100" dist="38100" dir="2700000" algn="tl">
                    <a:srgbClr val="000000">
                      <a:alpha val="43137"/>
                    </a:srgbClr>
                  </a:outerShdw>
                </a:effectLst>
              </a:rPr>
              <a:t>) for </a:t>
            </a:r>
            <a:r>
              <a:rPr lang="en-US" sz="2000" dirty="0" smtClean="0">
                <a:solidFill>
                  <a:srgbClr val="FFFF00"/>
                </a:solidFill>
                <a:effectLst>
                  <a:outerShdw blurRad="38100" dist="38100" dir="2700000" algn="tl">
                    <a:srgbClr val="000000">
                      <a:alpha val="43137"/>
                    </a:srgbClr>
                  </a:outerShdw>
                </a:effectLst>
              </a:rPr>
              <a:t> DD-fusion</a:t>
            </a:r>
            <a:r>
              <a:rPr lang="en-US" sz="2000" dirty="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 targets  are  implanted  in  Platinum</a:t>
            </a:r>
            <a:r>
              <a:rPr lang="en-US" sz="2000" dirty="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 </a:t>
            </a:r>
            <a:r>
              <a:rPr lang="en-US" sz="2000" i="1" dirty="0" smtClean="0">
                <a:solidFill>
                  <a:srgbClr val="FFFF00"/>
                </a:solidFill>
                <a:effectLst>
                  <a:outerShdw blurRad="38100" dist="38100" dir="2700000" algn="tl">
                    <a:srgbClr val="000000">
                      <a:alpha val="43137"/>
                    </a:srgbClr>
                  </a:outerShdw>
                </a:effectLst>
              </a:rPr>
              <a:t>U</a:t>
            </a:r>
            <a:r>
              <a:rPr lang="en-US" sz="2000" i="1" baseline="-25000" dirty="0" smtClean="0">
                <a:solidFill>
                  <a:srgbClr val="FFFF00"/>
                </a:solidFill>
                <a:effectLst>
                  <a:outerShdw blurRad="38100" dist="38100" dir="2700000" algn="tl">
                    <a:srgbClr val="000000">
                      <a:alpha val="43137"/>
                    </a:srgbClr>
                  </a:outerShdw>
                </a:effectLst>
              </a:rPr>
              <a:t>e</a:t>
            </a:r>
            <a:r>
              <a:rPr lang="en-US" sz="2000" dirty="0" smtClean="0">
                <a:solidFill>
                  <a:srgbClr val="FFFF00"/>
                </a:solidFill>
                <a:effectLst>
                  <a:outerShdw blurRad="38100" dist="38100" dir="2700000" algn="tl">
                    <a:srgbClr val="000000">
                      <a:alpha val="43137"/>
                    </a:srgbClr>
                  </a:outerShdw>
                </a:effectLst>
              </a:rPr>
              <a:t> </a:t>
            </a:r>
            <a:r>
              <a:rPr lang="en-US" sz="2000" dirty="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 675 </a:t>
            </a:r>
            <a:r>
              <a:rPr lang="en-US" sz="2000" dirty="0">
                <a:solidFill>
                  <a:srgbClr val="FFFF00"/>
                </a:solidFill>
                <a:effectLst>
                  <a:outerShdw blurRad="38100" dist="38100" dir="2700000" algn="tl">
                    <a:srgbClr val="000000">
                      <a:alpha val="43137"/>
                    </a:srgbClr>
                  </a:outerShdw>
                </a:effectLst>
              </a:rPr>
              <a:t>eV</a:t>
            </a:r>
            <a:r>
              <a:rPr lang="en-US" sz="2000" dirty="0" smtClean="0">
                <a:solidFill>
                  <a:srgbClr val="FFFF00"/>
                </a:solidFill>
                <a:effectLst>
                  <a:outerShdw blurRad="38100" dist="38100" dir="2700000" algn="tl">
                    <a:srgbClr val="000000">
                      <a:alpha val="43137"/>
                    </a:srgbClr>
                  </a:outerShdw>
                </a:effectLst>
              </a:rPr>
              <a:t>. </a:t>
            </a:r>
            <a:endParaRPr lang="en-US" sz="2000"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673736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01000" y="6356350"/>
            <a:ext cx="685800" cy="365125"/>
          </a:xfrm>
        </p:spPr>
        <p:txBody>
          <a:bodyPr/>
          <a:lstStyle/>
          <a:p>
            <a:fld id="{B6F15528-21DE-4FAA-801E-634DDDAF4B2B}" type="slidenum">
              <a:rPr lang="en-US" smtClean="0"/>
              <a:pPr/>
              <a:t>37</a:t>
            </a:fld>
            <a:endParaRPr lang="en-US" dirty="0"/>
          </a:p>
        </p:txBody>
      </p:sp>
      <p:pic>
        <p:nvPicPr>
          <p:cNvPr id="3" name="Picture 2" descr="fig 1 b Czerski.jpg"/>
          <p:cNvPicPr>
            <a:picLocks noChangeAspect="1"/>
          </p:cNvPicPr>
          <p:nvPr/>
        </p:nvPicPr>
        <p:blipFill>
          <a:blip r:embed="rId2" cstate="print"/>
          <a:srcRect/>
          <a:stretch>
            <a:fillRect/>
          </a:stretch>
        </p:blipFill>
        <p:spPr bwMode="auto">
          <a:xfrm>
            <a:off x="914400" y="1676400"/>
            <a:ext cx="7466594" cy="4274686"/>
          </a:xfrm>
          <a:prstGeom prst="rect">
            <a:avLst/>
          </a:prstGeom>
          <a:noFill/>
          <a:ln w="9525">
            <a:noFill/>
            <a:miter lim="800000"/>
            <a:headEnd/>
            <a:tailEnd/>
          </a:ln>
        </p:spPr>
      </p:pic>
      <p:sp>
        <p:nvSpPr>
          <p:cNvPr id="6" name="TextBox 5"/>
          <p:cNvSpPr txBox="1"/>
          <p:nvPr/>
        </p:nvSpPr>
        <p:spPr>
          <a:xfrm>
            <a:off x="0" y="0"/>
            <a:ext cx="9144000" cy="1569660"/>
          </a:xfrm>
          <a:prstGeom prst="rect">
            <a:avLst/>
          </a:prstGeom>
          <a:noFill/>
        </p:spPr>
        <p:txBody>
          <a:bodyPr wrap="square">
            <a:spAutoFit/>
          </a:bodyPr>
          <a:lstStyle/>
          <a:p>
            <a:pPr algn="ctr" fontAlgn="auto">
              <a:spcBef>
                <a:spcPts val="0"/>
              </a:spcBef>
              <a:spcAft>
                <a:spcPts val="0"/>
              </a:spcAft>
              <a:defRPr/>
            </a:pPr>
            <a:r>
              <a:rPr lang="en-US" sz="2400" dirty="0">
                <a:solidFill>
                  <a:srgbClr val="FFFF00"/>
                </a:solidFill>
                <a:effectLst>
                  <a:outerShdw blurRad="38100" dist="38100" dir="2700000" algn="tl">
                    <a:srgbClr val="000000">
                      <a:alpha val="43137"/>
                    </a:srgbClr>
                  </a:outerShdw>
                </a:effectLst>
              </a:rPr>
              <a:t>Czerski, K. et al., (2008). </a:t>
            </a:r>
            <a:r>
              <a:rPr lang="en-US" sz="2400" dirty="0" smtClean="0">
                <a:solidFill>
                  <a:srgbClr val="FFFF00"/>
                </a:solidFill>
                <a:effectLst>
                  <a:outerShdw blurRad="38100" dist="38100" dir="2700000" algn="tl">
                    <a:srgbClr val="000000">
                      <a:alpha val="43137"/>
                    </a:srgbClr>
                  </a:outerShdw>
                </a:effectLst>
              </a:rPr>
              <a:t> Physical  Review  </a:t>
            </a:r>
            <a:r>
              <a:rPr lang="en-US" sz="2400" dirty="0">
                <a:solidFill>
                  <a:srgbClr val="FFFF00"/>
                </a:solidFill>
                <a:effectLst>
                  <a:outerShdw blurRad="38100" dist="38100" dir="2700000" algn="tl">
                    <a:srgbClr val="000000">
                      <a:alpha val="43137"/>
                    </a:srgbClr>
                  </a:outerShdw>
                </a:effectLst>
              </a:rPr>
              <a:t>C., </a:t>
            </a:r>
            <a:r>
              <a:rPr lang="en-US" sz="2400" dirty="0" smtClean="0">
                <a:solidFill>
                  <a:srgbClr val="FFFF00"/>
                </a:solidFill>
                <a:effectLst>
                  <a:outerShdw blurRad="38100" dist="38100" dir="2700000" algn="tl">
                    <a:srgbClr val="000000">
                      <a:alpha val="43137"/>
                    </a:srgbClr>
                  </a:outerShdw>
                </a:effectLst>
              </a:rPr>
              <a:t> 78</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015803,  </a:t>
            </a:r>
            <a:r>
              <a:rPr lang="en-US" sz="2400" dirty="0">
                <a:solidFill>
                  <a:srgbClr val="FFFF00"/>
                </a:solidFill>
                <a:effectLst>
                  <a:outerShdw blurRad="38100" dist="38100" dir="2700000" algn="tl">
                    <a:srgbClr val="000000">
                      <a:alpha val="43137"/>
                    </a:srgbClr>
                  </a:outerShdw>
                </a:effectLst>
              </a:rPr>
              <a:t>(Berlin). Normalized </a:t>
            </a:r>
            <a:r>
              <a:rPr lang="en-US" sz="2400" dirty="0" smtClean="0">
                <a:solidFill>
                  <a:srgbClr val="FFFF00"/>
                </a:solidFill>
                <a:effectLst>
                  <a:outerShdw blurRad="38100" dist="38100" dir="2700000" algn="tl">
                    <a:srgbClr val="000000">
                      <a:alpha val="43137"/>
                    </a:srgbClr>
                  </a:outerShdw>
                </a:effectLst>
              </a:rPr>
              <a:t> astrophysical  factor  </a:t>
            </a:r>
            <a:r>
              <a:rPr lang="en-US" sz="2400" i="1" dirty="0" smtClean="0">
                <a:solidFill>
                  <a:srgbClr val="FFFF00"/>
                </a:solidFill>
                <a:effectLst>
                  <a:outerShdw blurRad="38100" dist="38100" dir="2700000" algn="tl">
                    <a:srgbClr val="000000">
                      <a:alpha val="43137"/>
                    </a:srgbClr>
                  </a:outerShdw>
                </a:effectLst>
              </a:rPr>
              <a:t>S(E</a:t>
            </a:r>
            <a:r>
              <a:rPr lang="en-US" sz="2400" i="1" dirty="0">
                <a:solidFill>
                  <a:srgbClr val="FFFF00"/>
                </a:solidFill>
                <a:effectLst>
                  <a:outerShdw blurRad="38100" dist="38100" dir="2700000" algn="tl">
                    <a:srgbClr val="000000">
                      <a:alpha val="43137"/>
                    </a:srgbClr>
                  </a:outerShdw>
                </a:effectLst>
              </a:rPr>
              <a:t>) </a:t>
            </a:r>
            <a:r>
              <a:rPr lang="en-US" sz="2400" i="1" dirty="0" smtClean="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for  </a:t>
            </a:r>
            <a:r>
              <a:rPr lang="en-US" sz="2400" dirty="0">
                <a:solidFill>
                  <a:srgbClr val="FFFF00"/>
                </a:solidFill>
                <a:effectLst>
                  <a:outerShdw blurRad="38100" dist="38100" dir="2700000" algn="tl">
                    <a:srgbClr val="000000">
                      <a:alpha val="43137"/>
                    </a:srgbClr>
                  </a:outerShdw>
                </a:effectLst>
              </a:rPr>
              <a:t>DD-fusion</a:t>
            </a:r>
            <a:r>
              <a:rPr lang="en-US" sz="2400" dirty="0" smtClean="0">
                <a:solidFill>
                  <a:srgbClr val="FFFF00"/>
                </a:solidFill>
                <a:effectLst>
                  <a:outerShdw blurRad="38100" dist="38100" dir="2700000" algn="tl">
                    <a:srgbClr val="000000">
                      <a:alpha val="43137"/>
                    </a:srgbClr>
                  </a:outerShdw>
                </a:effectLst>
              </a:rPr>
              <a:t>,  when  </a:t>
            </a:r>
            <a:r>
              <a:rPr lang="en-US" sz="2400" dirty="0">
                <a:solidFill>
                  <a:srgbClr val="FFFF00"/>
                </a:solidFill>
                <a:effectLst>
                  <a:outerShdw blurRad="38100" dist="38100" dir="2700000" algn="tl">
                    <a:srgbClr val="000000">
                      <a:alpha val="43137"/>
                    </a:srgbClr>
                  </a:outerShdw>
                </a:effectLst>
              </a:rPr>
              <a:t>the </a:t>
            </a:r>
            <a:r>
              <a:rPr lang="en-US" sz="2400" dirty="0" smtClean="0">
                <a:solidFill>
                  <a:srgbClr val="FFFF00"/>
                </a:solidFill>
                <a:effectLst>
                  <a:outerShdw blurRad="38100" dist="38100" dir="2700000" algn="tl">
                    <a:srgbClr val="000000">
                      <a:alpha val="43137"/>
                    </a:srgbClr>
                  </a:outerShdw>
                </a:effectLst>
              </a:rPr>
              <a:t> target </a:t>
            </a:r>
            <a:r>
              <a:rPr lang="en-US" sz="2400" dirty="0">
                <a:solidFill>
                  <a:srgbClr val="FFFF00"/>
                </a:solidFill>
                <a:effectLst>
                  <a:outerShdw blurRad="38100" dist="38100" dir="2700000" algn="tl">
                    <a:srgbClr val="000000">
                      <a:alpha val="43137"/>
                    </a:srgbClr>
                  </a:outerShdw>
                </a:effectLst>
              </a:rPr>
              <a:t>is </a:t>
            </a:r>
            <a:r>
              <a:rPr lang="en-US" sz="2400" dirty="0" smtClean="0">
                <a:solidFill>
                  <a:srgbClr val="FFFF00"/>
                </a:solidFill>
                <a:effectLst>
                  <a:outerShdw blurRad="38100" dist="38100" dir="2700000" algn="tl">
                    <a:srgbClr val="000000">
                      <a:alpha val="43137"/>
                    </a:srgbClr>
                  </a:outerShdw>
                </a:effectLst>
              </a:rPr>
              <a:t> implanted  in  zirconium</a:t>
            </a:r>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Screening  potential  is  about  10  times greater  </a:t>
            </a:r>
            <a:r>
              <a:rPr lang="en-US" sz="2400" dirty="0">
                <a:solidFill>
                  <a:srgbClr val="FFFF00"/>
                </a:solidFill>
                <a:effectLst>
                  <a:outerShdw blurRad="38100" dist="38100" dir="2700000" algn="tl">
                    <a:srgbClr val="000000">
                      <a:alpha val="43137"/>
                    </a:srgbClr>
                  </a:outerShdw>
                </a:effectLst>
              </a:rPr>
              <a:t>than </a:t>
            </a:r>
            <a:r>
              <a:rPr lang="en-US" sz="2400" dirty="0" smtClean="0">
                <a:solidFill>
                  <a:srgbClr val="FFFF00"/>
                </a:solidFill>
                <a:effectLst>
                  <a:outerShdw blurRad="38100" dist="38100" dir="2700000" algn="tl">
                    <a:srgbClr val="000000">
                      <a:alpha val="43137"/>
                    </a:srgbClr>
                  </a:outerShdw>
                </a:effectLst>
              </a:rPr>
              <a:t> for  the  </a:t>
            </a:r>
            <a:r>
              <a:rPr lang="en-US" sz="2400" dirty="0">
                <a:solidFill>
                  <a:srgbClr val="FFFF00"/>
                </a:solidFill>
                <a:effectLst>
                  <a:outerShdw blurRad="38100" dist="38100" dir="2700000" algn="tl">
                    <a:srgbClr val="000000">
                      <a:alpha val="43137"/>
                    </a:srgbClr>
                  </a:outerShdw>
                </a:effectLst>
              </a:rPr>
              <a:t>free </a:t>
            </a:r>
            <a:r>
              <a:rPr lang="en-US" sz="2400" dirty="0" smtClean="0">
                <a:solidFill>
                  <a:srgbClr val="FFFF00"/>
                </a:solidFill>
                <a:effectLst>
                  <a:outerShdw blurRad="38100" dist="38100" dir="2700000" algn="tl">
                    <a:srgbClr val="000000">
                      <a:alpha val="43137"/>
                    </a:srgbClr>
                  </a:outerShdw>
                </a:effectLst>
              </a:rPr>
              <a:t> atoms  of  deuterium. </a:t>
            </a:r>
            <a:endParaRPr lang="en-US" sz="2400"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157273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38</a:t>
            </a:fld>
            <a:endParaRPr lang="en-US" dirty="0"/>
          </a:p>
        </p:txBody>
      </p:sp>
      <p:pic>
        <p:nvPicPr>
          <p:cNvPr id="3075" name="Picture 3" descr="figure_1_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8" y="2438400"/>
            <a:ext cx="905291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 y="76200"/>
            <a:ext cx="8839200" cy="2246769"/>
          </a:xfrm>
          <a:prstGeom prst="rect">
            <a:avLst/>
          </a:prstGeom>
        </p:spPr>
        <p:txBody>
          <a:bodyPr wrap="square">
            <a:spAutoFit/>
          </a:bodyPr>
          <a:lstStyle/>
          <a:p>
            <a:r>
              <a:rPr lang="en-US" sz="2000" dirty="0">
                <a:solidFill>
                  <a:srgbClr val="FFFF00"/>
                </a:solidFill>
                <a:effectLst>
                  <a:outerShdw blurRad="38100" dist="38100" dir="2700000" algn="tl">
                    <a:srgbClr val="000000">
                      <a:alpha val="43137"/>
                    </a:srgbClr>
                  </a:outerShdw>
                </a:effectLst>
              </a:rPr>
              <a:t>V. M. Bystritsky,   Vit. M. Bystritskii,   G. N. Dudkin,   M. Filipowicz,   S. Gazi,  J. Huran,  A. P. Kobzev,  G. A. Mesyats,  B. A. Nechaev,  V. N. Padalko,  S. S.  Parzhitskii,   F. M. Pen'kov,   A. V.  Philippov,   V. L.  Kaminskii,  Yu. Zh.  Tuleushev,   J. Wozniak et al. (2012). </a:t>
            </a:r>
            <a:r>
              <a:rPr lang="en-US" sz="2000" dirty="0" smtClean="0">
                <a:solidFill>
                  <a:srgbClr val="FFFF00"/>
                </a:solidFill>
                <a:effectLst>
                  <a:outerShdw blurRad="38100" dist="38100" dir="2700000" algn="tl">
                    <a:srgbClr val="000000">
                      <a:alpha val="43137"/>
                    </a:srgbClr>
                  </a:outerShdw>
                </a:effectLst>
              </a:rPr>
              <a:t> </a:t>
            </a:r>
          </a:p>
          <a:p>
            <a:endParaRPr lang="en-US" sz="2000" dirty="0">
              <a:solidFill>
                <a:srgbClr val="FFFF00"/>
              </a:solidFill>
              <a:effectLst>
                <a:outerShdw blurRad="38100" dist="38100" dir="2700000" algn="tl">
                  <a:srgbClr val="000000">
                    <a:alpha val="43137"/>
                  </a:srgbClr>
                </a:outerShdw>
              </a:effectLst>
            </a:endParaRPr>
          </a:p>
          <a:p>
            <a:r>
              <a:rPr lang="en-US" sz="2000" dirty="0" smtClean="0">
                <a:solidFill>
                  <a:srgbClr val="FFFF00"/>
                </a:solidFill>
                <a:effectLst>
                  <a:outerShdw blurRad="38100" dist="38100" dir="2700000" algn="tl">
                    <a:srgbClr val="000000">
                      <a:alpha val="43137"/>
                    </a:srgbClr>
                  </a:outerShdw>
                </a:effectLst>
              </a:rPr>
              <a:t>National  Scientific  Research—Tomsk  Polytechnical  University</a:t>
            </a:r>
            <a:r>
              <a:rPr lang="en-US" sz="2000" dirty="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 Russia</a:t>
            </a:r>
            <a:r>
              <a:rPr lang="en-US" sz="2000" dirty="0">
                <a:solidFill>
                  <a:srgbClr val="FFFF00"/>
                </a:solidFill>
                <a:effectLst>
                  <a:outerShdw blurRad="38100" dist="38100" dir="2700000" algn="tl">
                    <a:srgbClr val="000000">
                      <a:alpha val="43137"/>
                    </a:srgbClr>
                  </a:outerShdw>
                </a:effectLst>
              </a:rPr>
              <a:t>, Nuclear </a:t>
            </a:r>
            <a:r>
              <a:rPr lang="en-US" sz="2000" dirty="0" smtClean="0">
                <a:solidFill>
                  <a:srgbClr val="FFFF00"/>
                </a:solidFill>
                <a:effectLst>
                  <a:outerShdw blurRad="38100" dist="38100" dir="2700000" algn="tl">
                    <a:srgbClr val="000000">
                      <a:alpha val="43137"/>
                    </a:srgbClr>
                  </a:outerShdw>
                </a:effectLst>
              </a:rPr>
              <a:t> Physics</a:t>
            </a:r>
            <a:r>
              <a:rPr lang="en-US" sz="2000" dirty="0">
                <a:solidFill>
                  <a:srgbClr val="FFFF00"/>
                </a:solidFill>
                <a:effectLst>
                  <a:outerShdw blurRad="38100" dist="38100" dir="2700000" algn="tl">
                    <a:srgbClr val="000000">
                      <a:alpha val="43137"/>
                    </a:srgbClr>
                  </a:outerShdw>
                </a:effectLst>
              </a:rPr>
              <a:t>, </a:t>
            </a:r>
            <a:r>
              <a:rPr lang="en-US" sz="2000" dirty="0" smtClean="0">
                <a:solidFill>
                  <a:srgbClr val="FFFF00"/>
                </a:solidFill>
                <a:effectLst>
                  <a:outerShdw blurRad="38100" dist="38100" dir="2700000" algn="tl">
                    <a:srgbClr val="000000">
                      <a:alpha val="43137"/>
                    </a:srgbClr>
                  </a:outerShdw>
                </a:effectLst>
              </a:rPr>
              <a:t> A </a:t>
            </a:r>
            <a:r>
              <a:rPr lang="en-US" sz="2000" dirty="0">
                <a:solidFill>
                  <a:srgbClr val="FFFF00"/>
                </a:solidFill>
                <a:effectLst>
                  <a:outerShdw blurRad="38100" dist="38100" dir="2700000" algn="tl">
                    <a:srgbClr val="000000">
                      <a:alpha val="43137"/>
                    </a:srgbClr>
                  </a:outerShdw>
                </a:effectLst>
              </a:rPr>
              <a:t>889, 93–104.</a:t>
            </a: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591029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01000" y="6356350"/>
            <a:ext cx="685800" cy="365125"/>
          </a:xfrm>
        </p:spPr>
        <p:txBody>
          <a:bodyPr/>
          <a:lstStyle/>
          <a:p>
            <a:fld id="{B6F15528-21DE-4FAA-801E-634DDDAF4B2B}" type="slidenum">
              <a:rPr lang="en-US" smtClean="0"/>
              <a:pPr/>
              <a:t>39</a:t>
            </a:fld>
            <a:endParaRPr lang="en-US" dirty="0"/>
          </a:p>
        </p:txBody>
      </p:sp>
      <p:sp>
        <p:nvSpPr>
          <p:cNvPr id="4" name="Rectangle 3"/>
          <p:cNvSpPr/>
          <p:nvPr/>
        </p:nvSpPr>
        <p:spPr>
          <a:xfrm>
            <a:off x="76200" y="554772"/>
            <a:ext cx="1905000" cy="3785652"/>
          </a:xfrm>
          <a:prstGeom prst="rect">
            <a:avLst/>
          </a:prstGeom>
        </p:spPr>
        <p:txBody>
          <a:bodyPr wrap="square">
            <a:spAutoFit/>
          </a:bodyPr>
          <a:lstStyle/>
          <a:p>
            <a:r>
              <a:rPr lang="en-US" sz="2000" dirty="0" smtClean="0">
                <a:solidFill>
                  <a:srgbClr val="FFFF00"/>
                </a:solidFill>
                <a:effectLst>
                  <a:outerShdw blurRad="38100" dist="38100" dir="2700000" algn="tl">
                    <a:srgbClr val="000000">
                      <a:alpha val="43137"/>
                    </a:srgbClr>
                  </a:outerShdw>
                </a:effectLst>
              </a:rPr>
              <a:t>Bystritsky</a:t>
            </a:r>
            <a:r>
              <a:rPr lang="en-US" sz="2000" dirty="0">
                <a:solidFill>
                  <a:srgbClr val="FFFF00"/>
                </a:solidFill>
                <a:effectLst>
                  <a:outerShdw blurRad="38100" dist="38100" dir="2700000" algn="tl">
                    <a:srgbClr val="000000">
                      <a:alpha val="43137"/>
                    </a:srgbClr>
                  </a:outerShdw>
                </a:effectLst>
              </a:rPr>
              <a:t>, V. M. et al., National Scientific Research—Tomsk Polytechnical University, </a:t>
            </a:r>
            <a:r>
              <a:rPr lang="en-US" sz="2000" dirty="0" smtClean="0">
                <a:solidFill>
                  <a:srgbClr val="FFFF00"/>
                </a:solidFill>
                <a:effectLst>
                  <a:outerShdw blurRad="38100" dist="38100" dir="2700000" algn="tl">
                    <a:srgbClr val="000000">
                      <a:alpha val="43137"/>
                    </a:srgbClr>
                  </a:outerShdw>
                </a:effectLst>
              </a:rPr>
              <a:t>Russia.</a:t>
            </a:r>
            <a:endParaRPr lang="en-US" sz="2000" dirty="0">
              <a:solidFill>
                <a:srgbClr val="FFFF00"/>
              </a:solidFill>
              <a:effectLst>
                <a:outerShdw blurRad="38100" dist="38100" dir="2700000" algn="tl">
                  <a:srgbClr val="000000">
                    <a:alpha val="43137"/>
                  </a:srgbClr>
                </a:outerShdw>
              </a:effectLst>
            </a:endParaRPr>
          </a:p>
          <a:p>
            <a:endParaRPr lang="en-US" sz="2000" dirty="0">
              <a:solidFill>
                <a:srgbClr val="FFFF00"/>
              </a:solidFill>
              <a:effectLst>
                <a:outerShdw blurRad="38100" dist="38100" dir="2700000" algn="tl">
                  <a:srgbClr val="000000">
                    <a:alpha val="43137"/>
                  </a:srgbClr>
                </a:outerShdw>
              </a:effectLst>
            </a:endParaRPr>
          </a:p>
          <a:p>
            <a:r>
              <a:rPr lang="en-US" sz="2000" dirty="0">
                <a:solidFill>
                  <a:srgbClr val="FFFF00"/>
                </a:solidFill>
                <a:effectLst>
                  <a:outerShdw blurRad="38100" dist="38100" dir="2700000" algn="tl">
                    <a:srgbClr val="000000">
                      <a:alpha val="43137"/>
                    </a:srgbClr>
                  </a:outerShdw>
                </a:effectLst>
              </a:rPr>
              <a:t>Nuclear Physics, A 889 (2012) 93–104</a:t>
            </a:r>
            <a:r>
              <a:rPr lang="en-US" sz="2000" dirty="0" smtClean="0">
                <a:solidFill>
                  <a:srgbClr val="FFFF00"/>
                </a:solidFill>
                <a:effectLst>
                  <a:outerShdw blurRad="38100" dist="38100" dir="2700000" algn="tl">
                    <a:srgbClr val="000000">
                      <a:alpha val="43137"/>
                    </a:srgbClr>
                  </a:outerShdw>
                </a:effectLst>
              </a:rPr>
              <a:t>.</a:t>
            </a:r>
            <a:endParaRPr lang="en-US" sz="2000" dirty="0">
              <a:solidFill>
                <a:srgbClr val="FFFF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7162800" cy="504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144526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4</a:t>
            </a:fld>
            <a:endParaRPr lang="en-US" dirty="0"/>
          </a:p>
        </p:txBody>
      </p:sp>
      <p:pic>
        <p:nvPicPr>
          <p:cNvPr id="3074" name="Picture 2" descr="C:\Users\Tsyganov\Documents\UTSW current\archive 8-15-12 current\Package 1-13-11 current\Cold Fusion Company\Флорида\Schwi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3419763" cy="4836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81400" y="3352800"/>
            <a:ext cx="5486400" cy="2308324"/>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rPr>
              <a:t>“The pressure  for conformity  is  enormous.  I  have </a:t>
            </a:r>
          </a:p>
          <a:p>
            <a:r>
              <a:rPr lang="en-US" b="1" dirty="0" smtClean="0">
                <a:solidFill>
                  <a:srgbClr val="FFFF00"/>
                </a:solidFill>
                <a:effectLst>
                  <a:outerShdw blurRad="38100" dist="38100" dir="2700000" algn="tl">
                    <a:srgbClr val="000000">
                      <a:alpha val="43137"/>
                    </a:srgbClr>
                  </a:outerShdw>
                </a:effectLst>
              </a:rPr>
              <a:t>experienced  it in editors’ rejection of submitted papers,  based  on  venomous  criticism  of  anonymous  referees.  The  replacement  of  impartial  reviewing  by  censorship  will  be  the  death  of  science”.</a:t>
            </a:r>
          </a:p>
          <a:p>
            <a:endParaRPr lang="en-US" b="1" dirty="0">
              <a:solidFill>
                <a:srgbClr val="FFFF00"/>
              </a:solidFill>
              <a:effectLst>
                <a:outerShdw blurRad="38100" dist="38100" dir="2700000" algn="tl">
                  <a:srgbClr val="000000">
                    <a:alpha val="43137"/>
                  </a:srgbClr>
                </a:outerShdw>
              </a:effectLst>
            </a:endParaRPr>
          </a:p>
          <a:p>
            <a:r>
              <a:rPr lang="en-US" b="1" dirty="0" smtClean="0">
                <a:solidFill>
                  <a:srgbClr val="FFFF00"/>
                </a:solidFill>
                <a:effectLst>
                  <a:outerShdw blurRad="38100" dist="38100" dir="2700000" algn="tl">
                    <a:srgbClr val="000000">
                      <a:alpha val="43137"/>
                    </a:srgbClr>
                  </a:outerShdw>
                </a:effectLst>
              </a:rPr>
              <a:t>Statement  made  while  resigning  from  the  </a:t>
            </a:r>
            <a:r>
              <a:rPr lang="en-US" b="1" dirty="0" smtClean="0">
                <a:solidFill>
                  <a:srgbClr val="FC80D9"/>
                </a:solidFill>
                <a:effectLst>
                  <a:outerShdw blurRad="38100" dist="38100" dir="2700000" algn="tl">
                    <a:srgbClr val="000000">
                      <a:alpha val="43137"/>
                    </a:srgbClr>
                  </a:outerShdw>
                </a:effectLst>
              </a:rPr>
              <a:t>American </a:t>
            </a:r>
          </a:p>
          <a:p>
            <a:r>
              <a:rPr lang="en-US" b="1" dirty="0" smtClean="0">
                <a:solidFill>
                  <a:srgbClr val="FC80D9"/>
                </a:solidFill>
                <a:effectLst>
                  <a:outerShdw blurRad="38100" dist="38100" dir="2700000" algn="tl">
                    <a:srgbClr val="000000">
                      <a:alpha val="43137"/>
                    </a:srgbClr>
                  </a:outerShdw>
                </a:effectLst>
              </a:rPr>
              <a:t>Physical  Society</a:t>
            </a:r>
          </a:p>
        </p:txBody>
      </p:sp>
      <p:sp>
        <p:nvSpPr>
          <p:cNvPr id="8" name="TextBox 7"/>
          <p:cNvSpPr txBox="1"/>
          <p:nvPr/>
        </p:nvSpPr>
        <p:spPr>
          <a:xfrm>
            <a:off x="2771310" y="0"/>
            <a:ext cx="3728906" cy="707886"/>
          </a:xfrm>
          <a:prstGeom prst="rect">
            <a:avLst/>
          </a:prstGeom>
          <a:noFill/>
        </p:spPr>
        <p:txBody>
          <a:bodyPr wrap="none" rtlCol="0">
            <a:spAutoFit/>
          </a:bodyPr>
          <a:lstStyle/>
          <a:p>
            <a:pPr lvl="0" algn="ctr">
              <a:defRPr/>
            </a:pPr>
            <a:r>
              <a:rPr lang="en-US" sz="4000" b="1" kern="0" dirty="0">
                <a:solidFill>
                  <a:srgbClr val="FFFF00"/>
                </a:solidFill>
                <a:effectLst>
                  <a:outerShdw blurRad="38100" dist="38100" dir="2700000" algn="tl">
                    <a:srgbClr val="000000">
                      <a:alpha val="43137"/>
                    </a:srgbClr>
                  </a:outerShdw>
                </a:effectLst>
              </a:rPr>
              <a:t>Julian </a:t>
            </a:r>
            <a:r>
              <a:rPr lang="en-US" sz="4000" b="1" kern="0" dirty="0" smtClean="0">
                <a:solidFill>
                  <a:srgbClr val="FFFF00"/>
                </a:solidFill>
                <a:effectLst>
                  <a:outerShdw blurRad="38100" dist="38100" dir="2700000" algn="tl">
                    <a:srgbClr val="000000">
                      <a:alpha val="43137"/>
                    </a:srgbClr>
                  </a:outerShdw>
                </a:effectLst>
              </a:rPr>
              <a:t>Schwinger</a:t>
            </a:r>
            <a:endParaRPr kumimoji="0" lang="en-US" sz="4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endParaRPr>
          </a:p>
        </p:txBody>
      </p:sp>
      <p:sp>
        <p:nvSpPr>
          <p:cNvPr id="11" name="TextBox 10"/>
          <p:cNvSpPr txBox="1"/>
          <p:nvPr/>
        </p:nvSpPr>
        <p:spPr>
          <a:xfrm>
            <a:off x="3505200" y="2296180"/>
            <a:ext cx="5698868" cy="523220"/>
          </a:xfrm>
          <a:prstGeom prst="rect">
            <a:avLst/>
          </a:prstGeom>
          <a:noFill/>
        </p:spPr>
        <p:txBody>
          <a:bodyPr wrap="none" rtlCol="0">
            <a:spAutoFit/>
          </a:bodyPr>
          <a:lstStyle/>
          <a:p>
            <a:r>
              <a:rPr lang="en-US" sz="2800" b="1" i="1" dirty="0">
                <a:solidFill>
                  <a:srgbClr val="FFFF00"/>
                </a:solidFill>
                <a:effectLst>
                  <a:outerShdw blurRad="38100" dist="38100" dir="2700000" algn="tl">
                    <a:srgbClr val="000000">
                      <a:alpha val="43137"/>
                    </a:srgbClr>
                  </a:outerShdw>
                </a:effectLst>
              </a:rPr>
              <a:t>Tried to “Look beyond the horizon </a:t>
            </a:r>
            <a:r>
              <a:rPr lang="en-US" sz="2800" b="1" i="1" dirty="0" smtClean="0">
                <a:solidFill>
                  <a:srgbClr val="FFFF00"/>
                </a:solidFill>
                <a:effectLst>
                  <a:outerShdw blurRad="38100" dist="38100" dir="2700000" algn="tl">
                    <a:srgbClr val="000000">
                      <a:alpha val="43137"/>
                    </a:srgbClr>
                  </a:outerShdw>
                </a:effectLst>
              </a:rPr>
              <a:t>…”</a:t>
            </a:r>
            <a:endParaRPr lang="en-US" sz="2800" b="1" i="1"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820077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40</a:t>
            </a:fld>
            <a:endParaRPr lang="en-US" dirty="0"/>
          </a:p>
        </p:txBody>
      </p:sp>
      <p:sp>
        <p:nvSpPr>
          <p:cNvPr id="8" name="TextBox 3"/>
          <p:cNvSpPr txBox="1">
            <a:spLocks noChangeArrowheads="1"/>
          </p:cNvSpPr>
          <p:nvPr/>
        </p:nvSpPr>
        <p:spPr bwMode="auto">
          <a:xfrm>
            <a:off x="76200" y="76200"/>
            <a:ext cx="8991600" cy="2323713"/>
          </a:xfrm>
          <a:prstGeom prst="rect">
            <a:avLst/>
          </a:prstGeom>
          <a:noFill/>
          <a:ln w="9525">
            <a:noFill/>
            <a:miter lim="800000"/>
            <a:headEnd/>
            <a:tailEnd/>
          </a:ln>
        </p:spPr>
        <p:txBody>
          <a:bodyPr wrap="square">
            <a:spAutoFit/>
          </a:bodyPr>
          <a:lstStyle/>
          <a:p>
            <a:pPr>
              <a:lnSpc>
                <a:spcPts val="2875"/>
              </a:lnSpc>
            </a:pPr>
            <a:r>
              <a:rPr lang="en-US" sz="2800" b="1" dirty="0">
                <a:solidFill>
                  <a:srgbClr val="FFFF00"/>
                </a:solidFill>
                <a:effectLst>
                  <a:outerShdw blurRad="38100" dist="38100" dir="2700000" algn="tl">
                    <a:srgbClr val="000000">
                      <a:alpha val="43137"/>
                    </a:srgbClr>
                  </a:outerShdw>
                </a:effectLst>
              </a:rPr>
              <a:t>Crystal </a:t>
            </a:r>
            <a:r>
              <a:rPr lang="en-US" sz="2800" b="1" dirty="0" smtClean="0">
                <a:solidFill>
                  <a:srgbClr val="FFFF00"/>
                </a:solidFill>
                <a:effectLst>
                  <a:outerShdw blurRad="38100" dist="38100" dir="2700000" algn="tl">
                    <a:srgbClr val="000000">
                      <a:alpha val="43137"/>
                    </a:srgbClr>
                  </a:outerShdw>
                </a:effectLst>
              </a:rPr>
              <a:t> cell  of  conductor</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The  simple  cubic  structure  is  used  as  a </a:t>
            </a:r>
            <a:r>
              <a:rPr lang="en-US" sz="2800" b="1" dirty="0">
                <a:solidFill>
                  <a:srgbClr val="FFFF00"/>
                </a:solidFill>
                <a:effectLst>
                  <a:outerShdw blurRad="38100" dist="38100" dir="2700000" algn="tl">
                    <a:srgbClr val="000000">
                      <a:alpha val="43137"/>
                    </a:srgbClr>
                  </a:outerShdw>
                </a:effectLst>
              </a:rPr>
              <a:t>didactic </a:t>
            </a:r>
            <a:r>
              <a:rPr lang="en-US" sz="2800" b="1" dirty="0" smtClean="0">
                <a:solidFill>
                  <a:srgbClr val="FFFF00"/>
                </a:solidFill>
                <a:effectLst>
                  <a:outerShdw blurRad="38100" dist="38100" dir="2700000" algn="tl">
                    <a:srgbClr val="000000">
                      <a:alpha val="43137"/>
                    </a:srgbClr>
                  </a:outerShdw>
                </a:effectLst>
              </a:rPr>
              <a:t> example</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The  shaded  area  shows  the  location  of  free  electrons</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Free  electrons  of </a:t>
            </a:r>
            <a:r>
              <a:rPr lang="en-US" sz="2800" b="1" dirty="0">
                <a:solidFill>
                  <a:srgbClr val="FFFF00"/>
                </a:solidFill>
                <a:effectLst>
                  <a:outerShdw blurRad="38100" dist="38100" dir="2700000" algn="tl">
                    <a:srgbClr val="000000">
                      <a:alpha val="43137"/>
                    </a:srgbClr>
                  </a:outerShdw>
                </a:effectLst>
              </a:rPr>
              <a:t>conducting </a:t>
            </a:r>
            <a:r>
              <a:rPr lang="en-US" sz="2800" b="1" dirty="0" smtClean="0">
                <a:solidFill>
                  <a:srgbClr val="FFFF00"/>
                </a:solidFill>
                <a:effectLst>
                  <a:outerShdw blurRad="38100" dist="38100" dir="2700000" algn="tl">
                    <a:srgbClr val="000000">
                      <a:alpha val="43137"/>
                    </a:srgbClr>
                  </a:outerShdw>
                </a:effectLst>
              </a:rPr>
              <a:t> crystal  are  unwilling  to </a:t>
            </a:r>
            <a:r>
              <a:rPr lang="en-US" sz="2800" b="1" dirty="0">
                <a:solidFill>
                  <a:srgbClr val="FFFF00"/>
                </a:solidFill>
                <a:effectLst>
                  <a:outerShdw blurRad="38100" dist="38100" dir="2700000" algn="tl">
                    <a:srgbClr val="000000">
                      <a:alpha val="43137"/>
                    </a:srgbClr>
                  </a:outerShdw>
                </a:effectLst>
              </a:rPr>
              <a:t>vacate </a:t>
            </a:r>
            <a:r>
              <a:rPr lang="en-US" sz="2800" b="1" dirty="0" smtClean="0">
                <a:solidFill>
                  <a:srgbClr val="FFFF00"/>
                </a:solidFill>
                <a:effectLst>
                  <a:outerShdw blurRad="38100" dist="38100" dir="2700000" algn="tl">
                    <a:srgbClr val="000000">
                      <a:alpha val="43137"/>
                    </a:srgbClr>
                  </a:outerShdw>
                </a:effectLst>
              </a:rPr>
              <a:t> their  positions  completely</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and  the  deuterium  atom  is  transferred  from  </a:t>
            </a:r>
            <a:r>
              <a:rPr lang="en-US" sz="2800" b="1" i="1" dirty="0" smtClean="0">
                <a:solidFill>
                  <a:srgbClr val="FFFF00"/>
                </a:solidFill>
                <a:effectLst>
                  <a:outerShdw blurRad="38100" dist="38100" dir="2700000" algn="tl">
                    <a:srgbClr val="000000">
                      <a:alpha val="43137"/>
                    </a:srgbClr>
                  </a:outerShdw>
                </a:effectLst>
              </a:rPr>
              <a:t>1s</a:t>
            </a:r>
            <a:r>
              <a:rPr lang="en-US" sz="2800" b="1" dirty="0" smtClean="0">
                <a:solidFill>
                  <a:srgbClr val="FFFF00"/>
                </a:solidFill>
                <a:effectLst>
                  <a:outerShdw blurRad="38100" dist="38100" dir="2700000" algn="tl">
                    <a:srgbClr val="000000">
                      <a:alpha val="43137"/>
                    </a:srgbClr>
                  </a:outerShdw>
                </a:effectLst>
              </a:rPr>
              <a:t>-state  </a:t>
            </a:r>
            <a:r>
              <a:rPr lang="en-US" sz="2800" b="1" dirty="0">
                <a:solidFill>
                  <a:srgbClr val="FFFF00"/>
                </a:solidFill>
                <a:effectLst>
                  <a:outerShdw blurRad="38100" dist="38100" dir="2700000" algn="tl">
                    <a:srgbClr val="000000">
                      <a:alpha val="43137"/>
                    </a:srgbClr>
                  </a:outerShdw>
                </a:effectLst>
              </a:rPr>
              <a:t>to </a:t>
            </a:r>
            <a:r>
              <a:rPr lang="en-US" sz="2800" b="1" dirty="0" smtClean="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2p</a:t>
            </a:r>
            <a:r>
              <a:rPr lang="en-US" sz="2800" b="1" dirty="0" smtClean="0">
                <a:solidFill>
                  <a:srgbClr val="FFFF00"/>
                </a:solidFill>
                <a:effectLst>
                  <a:outerShdw blurRad="38100" dist="38100" dir="2700000" algn="tl">
                    <a:srgbClr val="000000">
                      <a:alpha val="43137"/>
                    </a:srgbClr>
                  </a:outerShdw>
                </a:effectLst>
              </a:rPr>
              <a:t>-state  or </a:t>
            </a:r>
            <a:r>
              <a:rPr lang="en-US" sz="2800" b="1" dirty="0">
                <a:solidFill>
                  <a:srgbClr val="FFFF00"/>
                </a:solidFill>
                <a:effectLst>
                  <a:outerShdw blurRad="38100" dist="38100" dir="2700000" algn="tl">
                    <a:srgbClr val="000000">
                      <a:alpha val="43137"/>
                    </a:srgbClr>
                  </a:outerShdw>
                </a:effectLst>
              </a:rPr>
              <a:t>higher</a:t>
            </a:r>
            <a:r>
              <a:rPr lang="en-US" sz="2800" b="1" dirty="0" smtClean="0">
                <a:solidFill>
                  <a:srgbClr val="FFFF00"/>
                </a:solidFill>
                <a:effectLst>
                  <a:outerShdw blurRad="38100" dist="38100" dir="2700000" algn="tl">
                    <a:srgbClr val="000000">
                      <a:alpha val="43137"/>
                    </a:srgbClr>
                  </a:outerShdw>
                </a:effectLst>
              </a:rPr>
              <a:t>.</a:t>
            </a:r>
            <a:r>
              <a:rPr lang="ru-RU" sz="2800" b="1" dirty="0" smtClean="0">
                <a:solidFill>
                  <a:srgbClr val="FFFF00"/>
                </a:solidFill>
                <a:effectLst>
                  <a:outerShdw blurRad="38100" dist="38100" dir="2700000" algn="tl">
                    <a:srgbClr val="000000">
                      <a:alpha val="43137"/>
                    </a:srgbClr>
                  </a:outerShdw>
                </a:effectLst>
              </a:rPr>
              <a:t> </a:t>
            </a:r>
          </a:p>
        </p:txBody>
      </p:sp>
      <p:pic>
        <p:nvPicPr>
          <p:cNvPr id="3074" name="Picture 2" descr="C:\Users\Tsyganov\Documents\UTSW current\archive 8-15-12 current\Package 1-13-11 current\Channeling 2014\доклад в Дубне\лобастов\DD in platinum - 0-corr fra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124" y="2514600"/>
            <a:ext cx="3658276" cy="36582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4" name="Picture 2" descr="C:\Users\Tsyganov\Documents\UTSW current\archive 8-15-12 current\Package 1-13-11 current\Channeling 2014\доклад в Дубне\новые электроны проводимости\DD in platinum - 1-corr corr 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523449"/>
            <a:ext cx="3793004" cy="364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1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dirty="0">
              <a:solidFill>
                <a:prstClr val="black">
                  <a:tint val="75000"/>
                </a:prstClr>
              </a:solidFill>
            </a:endParaRPr>
          </a:p>
        </p:txBody>
      </p:sp>
      <p:sp>
        <p:nvSpPr>
          <p:cNvPr id="3" name="Rectangle 2"/>
          <p:cNvSpPr/>
          <p:nvPr/>
        </p:nvSpPr>
        <p:spPr>
          <a:xfrm>
            <a:off x="609600" y="0"/>
            <a:ext cx="8001000" cy="5816977"/>
          </a:xfrm>
          <a:prstGeom prst="rect">
            <a:avLst/>
          </a:prstGeom>
        </p:spPr>
        <p:txBody>
          <a:bodyPr wrap="square">
            <a:spAutoFit/>
          </a:bodyPr>
          <a:lstStyle/>
          <a:p>
            <a:pPr lvl="0"/>
            <a:r>
              <a:rPr lang="ru-RU" sz="2800" b="1" dirty="0" smtClean="0">
                <a:solidFill>
                  <a:srgbClr val="FFFF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Thus, </a:t>
            </a:r>
            <a:r>
              <a:rPr lang="en-US" sz="2800" b="1" dirty="0" smtClean="0">
                <a:solidFill>
                  <a:srgbClr val="FFFF00"/>
                </a:solidFill>
                <a:effectLst>
                  <a:outerShdw blurRad="38100" dist="38100" dir="2700000" algn="tl">
                    <a:srgbClr val="000000">
                      <a:alpha val="43137"/>
                    </a:srgbClr>
                  </a:outerShdw>
                </a:effectLst>
              </a:rPr>
              <a:t> the  convergence  distance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two </a:t>
            </a:r>
            <a:r>
              <a:rPr lang="en-US" sz="2800" b="1" dirty="0">
                <a:solidFill>
                  <a:srgbClr val="FFFF00"/>
                </a:solidFill>
                <a:effectLst>
                  <a:outerShdw blurRad="38100" dist="38100" dir="2700000" algn="tl">
                    <a:srgbClr val="000000">
                      <a:alpha val="43137"/>
                    </a:srgbClr>
                  </a:outerShdw>
                </a:effectLst>
              </a:rPr>
              <a:t>deuterium </a:t>
            </a:r>
            <a:r>
              <a:rPr lang="en-US" sz="2800" b="1" dirty="0" smtClean="0">
                <a:solidFill>
                  <a:srgbClr val="FFFF00"/>
                </a:solidFill>
                <a:effectLst>
                  <a:outerShdw blurRad="38100" dist="38100" dir="2700000" algn="tl">
                    <a:srgbClr val="000000">
                      <a:alpha val="43137"/>
                    </a:srgbClr>
                  </a:outerShdw>
                </a:effectLst>
              </a:rPr>
              <a:t> nuclei  of  impurity  caught  in  the  same </a:t>
            </a:r>
            <a:r>
              <a:rPr lang="en-US" sz="2800" b="1" dirty="0">
                <a:solidFill>
                  <a:srgbClr val="FFFF00"/>
                </a:solidFill>
                <a:effectLst>
                  <a:outerShdw blurRad="38100" dist="38100" dir="2700000" algn="tl">
                    <a:srgbClr val="000000">
                      <a:alpha val="43137"/>
                    </a:srgbClr>
                  </a:outerShdw>
                </a:effectLst>
              </a:rPr>
              <a:t>crystalline </a:t>
            </a:r>
            <a:r>
              <a:rPr lang="en-US" sz="2800" b="1" dirty="0" smtClean="0">
                <a:solidFill>
                  <a:srgbClr val="FFFF00"/>
                </a:solidFill>
                <a:effectLst>
                  <a:outerShdw blurRad="38100" dist="38100" dir="2700000" algn="tl">
                    <a:srgbClr val="000000">
                      <a:alpha val="43137"/>
                    </a:srgbClr>
                  </a:outerShdw>
                </a:effectLst>
              </a:rPr>
              <a:t> niche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metal  </a:t>
            </a:r>
            <a:r>
              <a:rPr lang="en-US" sz="2800" b="1" dirty="0">
                <a:solidFill>
                  <a:srgbClr val="FFFF00"/>
                </a:solidFill>
                <a:effectLst>
                  <a:outerShdw blurRad="38100" dist="38100" dir="2700000" algn="tl">
                    <a:srgbClr val="000000">
                      <a:alpha val="43137"/>
                    </a:srgbClr>
                  </a:outerShdw>
                </a:effectLst>
              </a:rPr>
              <a:t>is </a:t>
            </a:r>
            <a:r>
              <a:rPr lang="en-US" sz="2800" b="1" dirty="0" smtClean="0">
                <a:solidFill>
                  <a:srgbClr val="FFFF00"/>
                </a:solidFill>
                <a:effectLst>
                  <a:outerShdw blurRad="38100" dist="38100" dir="2700000" algn="tl">
                    <a:srgbClr val="000000">
                      <a:alpha val="43137"/>
                    </a:srgbClr>
                  </a:outerShdw>
                </a:effectLst>
              </a:rPr>
              <a:t> at  least  an  order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magnitude  smaller  than  the  size  of  the  </a:t>
            </a:r>
            <a:r>
              <a:rPr lang="en-US" sz="2800" b="1" dirty="0">
                <a:solidFill>
                  <a:srgbClr val="FFFF00"/>
                </a:solidFill>
                <a:effectLst>
                  <a:outerShdw blurRad="38100" dist="38100" dir="2700000" algn="tl">
                    <a:srgbClr val="000000">
                      <a:alpha val="43137"/>
                    </a:srgbClr>
                  </a:outerShdw>
                </a:effectLst>
              </a:rPr>
              <a:t>free </a:t>
            </a:r>
            <a:r>
              <a:rPr lang="en-US" sz="2800" b="1" dirty="0" smtClean="0">
                <a:solidFill>
                  <a:srgbClr val="FFFF00"/>
                </a:solidFill>
                <a:effectLst>
                  <a:outerShdw blurRad="38100" dist="38100" dir="2700000" algn="tl">
                    <a:srgbClr val="000000">
                      <a:alpha val="43137"/>
                    </a:srgbClr>
                  </a:outerShdw>
                </a:effectLst>
              </a:rPr>
              <a:t> atom  of  deuterium</a:t>
            </a:r>
            <a:r>
              <a:rPr lang="en-US" sz="2800" b="1" dirty="0">
                <a:solidFill>
                  <a:srgbClr val="FFFF00"/>
                </a:solidFill>
                <a:effectLst>
                  <a:outerShdw blurRad="38100" dist="38100" dir="2700000" algn="tl">
                    <a:srgbClr val="000000">
                      <a:alpha val="43137"/>
                    </a:srgbClr>
                  </a:outerShdw>
                </a:effectLst>
              </a:rPr>
              <a:t>. </a:t>
            </a:r>
          </a:p>
          <a:p>
            <a:pPr lvl="0"/>
            <a:r>
              <a:rPr lang="en-US" sz="2800" b="1" dirty="0" smtClean="0">
                <a:solidFill>
                  <a:srgbClr val="FFFF00"/>
                </a:solidFill>
                <a:effectLst>
                  <a:outerShdw blurRad="38100" dist="38100" dir="2700000" algn="tl">
                    <a:srgbClr val="000000">
                      <a:alpha val="43137"/>
                    </a:srgbClr>
                  </a:outerShdw>
                </a:effectLst>
              </a:rPr>
              <a:t>           Although  complete  interpretation  of  this phenomenon  </a:t>
            </a:r>
            <a:r>
              <a:rPr lang="en-US" sz="2800" b="1" dirty="0">
                <a:solidFill>
                  <a:srgbClr val="FFFF00"/>
                </a:solidFill>
                <a:effectLst>
                  <a:outerShdw blurRad="38100" dist="38100" dir="2700000" algn="tl">
                    <a:srgbClr val="000000">
                      <a:alpha val="43137"/>
                    </a:srgbClr>
                  </a:outerShdw>
                </a:effectLst>
              </a:rPr>
              <a:t>is </a:t>
            </a:r>
            <a:r>
              <a:rPr lang="en-US" sz="2800" b="1" dirty="0" smtClean="0">
                <a:solidFill>
                  <a:srgbClr val="FFFF00"/>
                </a:solidFill>
                <a:effectLst>
                  <a:outerShdw blurRad="38100" dist="38100" dir="2700000" algn="tl">
                    <a:srgbClr val="000000">
                      <a:alpha val="43137"/>
                    </a:srgbClr>
                  </a:outerShdw>
                </a:effectLst>
              </a:rPr>
              <a:t> still  </a:t>
            </a:r>
            <a:r>
              <a:rPr lang="en-US" sz="2800" b="1" dirty="0">
                <a:solidFill>
                  <a:srgbClr val="FFFF00"/>
                </a:solidFill>
                <a:effectLst>
                  <a:outerShdw blurRad="38100" dist="38100" dir="2700000" algn="tl">
                    <a:srgbClr val="000000">
                      <a:alpha val="43137"/>
                    </a:srgbClr>
                  </a:outerShdw>
                </a:effectLst>
              </a:rPr>
              <a:t>lacking, </a:t>
            </a:r>
            <a:r>
              <a:rPr lang="en-US" sz="2800" b="1" dirty="0" smtClean="0">
                <a:solidFill>
                  <a:srgbClr val="FFFF00"/>
                </a:solidFill>
                <a:effectLst>
                  <a:outerShdw blurRad="38100" dist="38100" dir="2700000" algn="tl">
                    <a:srgbClr val="000000">
                      <a:alpha val="43137"/>
                    </a:srgbClr>
                  </a:outerShdw>
                </a:effectLst>
              </a:rPr>
              <a:t> many  accelerator </a:t>
            </a:r>
            <a:r>
              <a:rPr lang="en-US" sz="2800" b="1" dirty="0">
                <a:solidFill>
                  <a:srgbClr val="FFFF00"/>
                </a:solidFill>
                <a:effectLst>
                  <a:outerShdw blurRad="38100" dist="38100" dir="2700000" algn="tl">
                    <a:srgbClr val="000000">
                      <a:alpha val="43137"/>
                    </a:srgbClr>
                  </a:outerShdw>
                </a:effectLst>
              </a:rPr>
              <a:t>experiments </a:t>
            </a:r>
            <a:r>
              <a:rPr lang="en-US" sz="2800" b="1" dirty="0" smtClean="0">
                <a:solidFill>
                  <a:srgbClr val="FFFF00"/>
                </a:solidFill>
                <a:effectLst>
                  <a:outerShdw blurRad="38100" dist="38100" dir="2700000" algn="tl">
                    <a:srgbClr val="000000">
                      <a:alpha val="43137"/>
                    </a:srgbClr>
                  </a:outerShdw>
                </a:effectLst>
              </a:rPr>
              <a:t> leave  no  doubt  for  </a:t>
            </a:r>
            <a:r>
              <a:rPr lang="en-US" sz="2800" b="1" dirty="0">
                <a:solidFill>
                  <a:srgbClr val="FFFF00"/>
                </a:solidFill>
                <a:effectLst>
                  <a:outerShdw blurRad="38100" dist="38100" dir="2700000" algn="tl">
                    <a:srgbClr val="000000">
                      <a:alpha val="43137"/>
                    </a:srgbClr>
                  </a:outerShdw>
                </a:effectLst>
              </a:rPr>
              <a:t>its </a:t>
            </a:r>
            <a:r>
              <a:rPr lang="en-US" sz="2800" b="1" dirty="0" smtClean="0">
                <a:solidFill>
                  <a:srgbClr val="FFFF00"/>
                </a:solidFill>
                <a:effectLst>
                  <a:outerShdw blurRad="38100" dist="38100" dir="2700000" algn="tl">
                    <a:srgbClr val="000000">
                      <a:alpha val="43137"/>
                    </a:srgbClr>
                  </a:outerShdw>
                </a:effectLst>
              </a:rPr>
              <a:t> existence</a:t>
            </a:r>
            <a:r>
              <a:rPr lang="en-US" sz="2800" b="1" dirty="0">
                <a:solidFill>
                  <a:srgbClr val="FFFF00"/>
                </a:solidFill>
                <a:effectLst>
                  <a:outerShdw blurRad="38100" dist="38100" dir="2700000" algn="tl">
                    <a:srgbClr val="000000">
                      <a:alpha val="43137"/>
                    </a:srgbClr>
                  </a:outerShdw>
                </a:effectLst>
              </a:rPr>
              <a:t>. Coulomb </a:t>
            </a:r>
            <a:r>
              <a:rPr lang="en-US" sz="2800" b="1" dirty="0" smtClean="0">
                <a:solidFill>
                  <a:srgbClr val="FFFF00"/>
                </a:solidFill>
                <a:effectLst>
                  <a:outerShdw blurRad="38100" dist="38100" dir="2700000" algn="tl">
                    <a:srgbClr val="000000">
                      <a:alpha val="43137"/>
                    </a:srgbClr>
                  </a:outerShdw>
                </a:effectLst>
              </a:rPr>
              <a:t> barrier  </a:t>
            </a:r>
            <a:r>
              <a:rPr lang="en-US" sz="2800" b="1" dirty="0">
                <a:solidFill>
                  <a:srgbClr val="FFFF00"/>
                </a:solidFill>
                <a:effectLst>
                  <a:outerShdw blurRad="38100" dist="38100" dir="2700000" algn="tl">
                    <a:srgbClr val="000000">
                      <a:alpha val="43137"/>
                    </a:srgbClr>
                  </a:outerShdw>
                </a:effectLst>
              </a:rPr>
              <a:t>permeability </a:t>
            </a:r>
            <a:r>
              <a:rPr lang="en-US" sz="2800" b="1" dirty="0" smtClean="0">
                <a:solidFill>
                  <a:srgbClr val="FFFF00"/>
                </a:solidFill>
                <a:effectLst>
                  <a:outerShdw blurRad="38100" dist="38100" dir="2700000" algn="tl">
                    <a:srgbClr val="000000">
                      <a:alpha val="43137"/>
                    </a:srgbClr>
                  </a:outerShdw>
                </a:effectLst>
              </a:rPr>
              <a:t> in  such  conditions during  the  cold  DD-fusion  </a:t>
            </a:r>
            <a:r>
              <a:rPr lang="en-US" sz="2800" b="1" dirty="0">
                <a:solidFill>
                  <a:srgbClr val="FFFF00"/>
                </a:solidFill>
                <a:effectLst>
                  <a:outerShdw blurRad="38100" dist="38100" dir="2700000" algn="tl">
                    <a:srgbClr val="000000">
                      <a:alpha val="43137"/>
                    </a:srgbClr>
                  </a:outerShdw>
                </a:effectLst>
              </a:rPr>
              <a:t>is </a:t>
            </a:r>
            <a:r>
              <a:rPr lang="en-US" sz="2800" b="1" dirty="0" smtClean="0">
                <a:solidFill>
                  <a:srgbClr val="FFFF00"/>
                </a:solidFill>
                <a:effectLst>
                  <a:outerShdw blurRad="38100" dist="38100" dir="2700000" algn="tl">
                    <a:srgbClr val="000000">
                      <a:alpha val="43137"/>
                    </a:srgbClr>
                  </a:outerShdw>
                </a:effectLst>
              </a:rPr>
              <a:t> </a:t>
            </a:r>
            <a:r>
              <a:rPr lang="en-US" sz="3200" b="1" i="1" dirty="0" smtClean="0">
                <a:solidFill>
                  <a:srgbClr val="FC80D9"/>
                </a:solidFill>
                <a:effectLst>
                  <a:outerShdw blurRad="38100" dist="38100" dir="2700000" algn="tl">
                    <a:srgbClr val="000000">
                      <a:alpha val="43137"/>
                    </a:srgbClr>
                  </a:outerShdw>
                </a:effectLst>
              </a:rPr>
              <a:t>very  strongly increased</a:t>
            </a:r>
            <a:r>
              <a:rPr lang="en-US" sz="2800" b="1" dirty="0" smtClean="0">
                <a:solidFill>
                  <a:srgbClr val="FC80D9"/>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as  compared  to  the  permeability  of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barrier  in  the  case  of  the  free  molecule  of </a:t>
            </a:r>
            <a:r>
              <a:rPr lang="en-US" sz="2800" b="1" dirty="0">
                <a:solidFill>
                  <a:srgbClr val="FFFF00"/>
                </a:solidFill>
                <a:effectLst>
                  <a:outerShdw blurRad="38100" dist="38100" dir="2700000" algn="tl">
                    <a:srgbClr val="000000">
                      <a:alpha val="43137"/>
                    </a:srgbClr>
                  </a:outerShdw>
                </a:effectLst>
              </a:rPr>
              <a:t>deuterium</a:t>
            </a:r>
            <a:r>
              <a:rPr lang="en-US" sz="2800" b="1" dirty="0" smtClean="0">
                <a:solidFill>
                  <a:srgbClr val="FFFF00"/>
                </a:solidFill>
                <a:effectLst>
                  <a:outerShdw blurRad="38100" dist="38100" dir="2700000" algn="tl">
                    <a:srgbClr val="000000">
                      <a:alpha val="43137"/>
                    </a:srgbClr>
                  </a:outerShdw>
                </a:effectLst>
              </a:rPr>
              <a:t>.</a:t>
            </a:r>
            <a:endParaRPr lang="en-US" sz="28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879535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syganov\Documents\UTSW current\archive 8-15-12 current\Package 1-13-11 current\Channeling 2014\доклад в Дубне\pictures\1s 2s 2p сери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058150" cy="49911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42</a:t>
            </a:fld>
            <a:endParaRPr lang="en-US" dirty="0"/>
          </a:p>
        </p:txBody>
      </p:sp>
      <p:sp>
        <p:nvSpPr>
          <p:cNvPr id="7" name="Rectangle 6"/>
          <p:cNvSpPr/>
          <p:nvPr/>
        </p:nvSpPr>
        <p:spPr>
          <a:xfrm>
            <a:off x="6477000" y="2857500"/>
            <a:ext cx="381000"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6200" y="76200"/>
            <a:ext cx="8991599"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Rydberg  mechanism  for  the  </a:t>
            </a:r>
            <a:r>
              <a:rPr lang="en-US" sz="2800" b="1" dirty="0">
                <a:solidFill>
                  <a:srgbClr val="FFFF00"/>
                </a:solidFill>
                <a:effectLst>
                  <a:outerShdw blurRad="38100" dist="38100" dir="2700000" algn="tl">
                    <a:srgbClr val="000000">
                      <a:alpha val="43137"/>
                    </a:srgbClr>
                  </a:outerShdw>
                </a:effectLst>
              </a:rPr>
              <a:t>hydrogen </a:t>
            </a:r>
            <a:r>
              <a:rPr lang="en-US" sz="2800" b="1" dirty="0" smtClean="0">
                <a:solidFill>
                  <a:srgbClr val="FFFF00"/>
                </a:solidFill>
                <a:effectLst>
                  <a:outerShdw blurRad="38100" dist="38100" dir="2700000" algn="tl">
                    <a:srgbClr val="000000">
                      <a:alpha val="43137"/>
                    </a:srgbClr>
                  </a:outerShdw>
                </a:effectLst>
              </a:rPr>
              <a:t> atom.  </a:t>
            </a:r>
            <a:r>
              <a:rPr lang="en-US" sz="2800" b="1" dirty="0">
                <a:solidFill>
                  <a:srgbClr val="FFFF00"/>
                </a:solidFill>
                <a:effectLst>
                  <a:outerShdw blurRad="38100" dist="38100" dir="2700000" algn="tl">
                    <a:srgbClr val="000000">
                      <a:alpha val="43137"/>
                    </a:srgbClr>
                  </a:outerShdw>
                </a:effectLst>
              </a:rPr>
              <a:t>Electron </a:t>
            </a:r>
            <a:endParaRPr lang="en-US" sz="2800" b="1" dirty="0" smtClean="0">
              <a:solidFill>
                <a:srgbClr val="FFFF00"/>
              </a:solidFill>
              <a:effectLst>
                <a:outerShdw blurRad="38100" dist="38100" dir="2700000" algn="tl">
                  <a:srgbClr val="000000">
                    <a:alpha val="43137"/>
                  </a:srgbClr>
                </a:outerShdw>
              </a:effectLst>
            </a:endParaRPr>
          </a:p>
          <a:p>
            <a:pPr algn="ctr"/>
            <a:r>
              <a:rPr lang="en-US" sz="2800" b="1" dirty="0">
                <a:solidFill>
                  <a:srgbClr val="FFFF00"/>
                </a:solidFill>
                <a:effectLst>
                  <a:outerShdw blurRad="38100" dist="38100" dir="2700000" algn="tl">
                    <a:srgbClr val="000000">
                      <a:alpha val="43137"/>
                    </a:srgbClr>
                  </a:outerShdw>
                </a:effectLst>
              </a:rPr>
              <a:t>o</a:t>
            </a:r>
            <a:r>
              <a:rPr lang="en-US" sz="2800" b="1" dirty="0" smtClean="0">
                <a:solidFill>
                  <a:srgbClr val="FFFF00"/>
                </a:solidFill>
                <a:effectLst>
                  <a:outerShdw blurRad="38100" dist="38100" dir="2700000" algn="tl">
                    <a:srgbClr val="000000">
                      <a:alpha val="43137"/>
                    </a:srgbClr>
                  </a:outerShdw>
                </a:effectLst>
              </a:rPr>
              <a:t>rbital  </a:t>
            </a:r>
            <a:r>
              <a:rPr lang="en-US" sz="2800" b="1" dirty="0">
                <a:solidFill>
                  <a:srgbClr val="FFFF00"/>
                </a:solidFill>
                <a:effectLst>
                  <a:outerShdw blurRad="38100" dist="38100" dir="2700000" algn="tl">
                    <a:srgbClr val="000000">
                      <a:alpha val="43137"/>
                    </a:srgbClr>
                  </a:outerShdw>
                </a:effectLst>
              </a:rPr>
              <a:t>in </a:t>
            </a:r>
            <a:r>
              <a:rPr lang="en-US" sz="2800" b="1" dirty="0" smtClean="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2p</a:t>
            </a:r>
            <a:r>
              <a:rPr lang="en-US" sz="2800" b="1" dirty="0" smtClean="0">
                <a:solidFill>
                  <a:srgbClr val="FFFF00"/>
                </a:solidFill>
                <a:effectLst>
                  <a:outerShdw blurRad="38100" dist="38100" dir="2700000" algn="tl">
                    <a:srgbClr val="000000">
                      <a:alpha val="43137"/>
                    </a:srgbClr>
                  </a:outerShdw>
                </a:effectLst>
              </a:rPr>
              <a:t>-state  is  no  longer  </a:t>
            </a:r>
            <a:r>
              <a:rPr lang="en-US" sz="2800" b="1" dirty="0">
                <a:solidFill>
                  <a:srgbClr val="FFFF00"/>
                </a:solidFill>
                <a:effectLst>
                  <a:outerShdw blurRad="38100" dist="38100" dir="2700000" algn="tl">
                    <a:srgbClr val="000000">
                      <a:alpha val="43137"/>
                    </a:srgbClr>
                  </a:outerShdw>
                </a:effectLst>
              </a:rPr>
              <a:t>circular</a:t>
            </a:r>
            <a:r>
              <a:rPr lang="en-US" sz="2800" b="1" dirty="0" smtClean="0">
                <a:solidFill>
                  <a:srgbClr val="FFFF00"/>
                </a:solidFill>
                <a:effectLst>
                  <a:outerShdw blurRad="38100" dist="38100" dir="2700000" algn="tl">
                    <a:srgbClr val="000000">
                      <a:alpha val="43137"/>
                    </a:srgbClr>
                  </a:outerShdw>
                </a:effectLst>
              </a:rPr>
              <a:t>.</a:t>
            </a:r>
            <a:endParaRPr lang="en-US" sz="2800" b="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111967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dirty="0"/>
          </a:p>
        </p:txBody>
      </p:sp>
      <p:pic>
        <p:nvPicPr>
          <p:cNvPr id="5" name="Picture 3" descr="C:\Users\Tsyganov\Documents\UTSW current\archive 8-15-12 current\Package 1-13-11 current\Channeling 2014\статья короткая\рисунки\1s 2p sh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46332"/>
            <a:ext cx="4246797" cy="5473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0"/>
            <a:ext cx="6379760" cy="646331"/>
          </a:xfrm>
          <a:prstGeom prst="rect">
            <a:avLst/>
          </a:prstGeom>
          <a:noFill/>
        </p:spPr>
        <p:txBody>
          <a:bodyPr wrap="none" rtlCol="0">
            <a:spAutoFit/>
          </a:bodyPr>
          <a:lstStyle/>
          <a:p>
            <a:r>
              <a:rPr lang="en-US" sz="3600" b="1" dirty="0">
                <a:solidFill>
                  <a:srgbClr val="FFFF00"/>
                </a:solidFill>
                <a:effectLst>
                  <a:outerShdw blurRad="38100" dist="38100" dir="2700000" algn="tl">
                    <a:srgbClr val="000000">
                      <a:alpha val="43137"/>
                    </a:srgbClr>
                  </a:outerShdw>
                </a:effectLst>
              </a:rPr>
              <a:t>Orbitals </a:t>
            </a:r>
            <a:r>
              <a:rPr lang="en-US" sz="3600" b="1" dirty="0" smtClean="0">
                <a:solidFill>
                  <a:srgbClr val="FFFF00"/>
                </a:solidFill>
                <a:effectLst>
                  <a:outerShdw blurRad="38100" dist="38100" dir="2700000" algn="tl">
                    <a:srgbClr val="000000">
                      <a:alpha val="43137"/>
                    </a:srgbClr>
                  </a:outerShdw>
                </a:effectLst>
              </a:rPr>
              <a:t> of  the  hydrogen  atom</a:t>
            </a:r>
            <a:endParaRPr lang="en-US" sz="36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4027721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dirty="0">
              <a:solidFill>
                <a:prstClr val="black">
                  <a:tint val="75000"/>
                </a:prstClr>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963" y="304800"/>
            <a:ext cx="3436037" cy="174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88739" y="-76200"/>
            <a:ext cx="502061" cy="461665"/>
          </a:xfrm>
          <a:prstGeom prst="rect">
            <a:avLst/>
          </a:prstGeom>
          <a:noFill/>
        </p:spPr>
        <p:txBody>
          <a:bodyPr wrap="none" rtlCol="0">
            <a:spAutoFit/>
          </a:bodyPr>
          <a:lstStyle/>
          <a:p>
            <a:r>
              <a:rPr lang="en-US" sz="2400" b="1" i="1" dirty="0" smtClean="0">
                <a:solidFill>
                  <a:srgbClr val="FFFF00"/>
                </a:solidFill>
                <a:effectLst>
                  <a:outerShdw blurRad="38100" dist="38100" dir="2700000" algn="tl">
                    <a:srgbClr val="000000">
                      <a:alpha val="43137"/>
                    </a:srgbClr>
                  </a:outerShdw>
                </a:effectLst>
              </a:rPr>
              <a:t>2p</a:t>
            </a:r>
            <a:endParaRPr lang="en-US" sz="2400" b="1" i="1" dirty="0">
              <a:solidFill>
                <a:srgbClr val="FFFF00"/>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267200"/>
            <a:ext cx="3529998" cy="178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05600" y="3886200"/>
            <a:ext cx="502061" cy="461665"/>
          </a:xfrm>
          <a:prstGeom prst="rect">
            <a:avLst/>
          </a:prstGeom>
          <a:noFill/>
        </p:spPr>
        <p:txBody>
          <a:bodyPr wrap="none" rtlCol="0">
            <a:spAutoFit/>
          </a:bodyPr>
          <a:lstStyle/>
          <a:p>
            <a:r>
              <a:rPr lang="en-US" sz="2400" b="1" i="1" dirty="0">
                <a:solidFill>
                  <a:srgbClr val="FFFF00"/>
                </a:solidFill>
                <a:effectLst>
                  <a:outerShdw blurRad="38100" dist="38100" dir="2700000" algn="tl">
                    <a:srgbClr val="000000">
                      <a:alpha val="43137"/>
                    </a:srgbClr>
                  </a:outerShdw>
                </a:effectLst>
              </a:rPr>
              <a:t>7</a:t>
            </a:r>
            <a:r>
              <a:rPr lang="en-US" sz="2400" b="1" i="1" dirty="0" smtClean="0">
                <a:solidFill>
                  <a:srgbClr val="FFFF00"/>
                </a:solidFill>
                <a:effectLst>
                  <a:outerShdw blurRad="38100" dist="38100" dir="2700000" algn="tl">
                    <a:srgbClr val="000000">
                      <a:alpha val="43137"/>
                    </a:srgbClr>
                  </a:outerShdw>
                </a:effectLst>
              </a:rPr>
              <a:t>p</a:t>
            </a:r>
            <a:endParaRPr lang="en-US" sz="2400" b="1" i="1" dirty="0">
              <a:solidFill>
                <a:srgbClr val="FFFF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268416"/>
            <a:ext cx="3429000" cy="174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705600" y="1900535"/>
            <a:ext cx="502061" cy="461665"/>
          </a:xfrm>
          <a:prstGeom prst="rect">
            <a:avLst/>
          </a:prstGeom>
          <a:noFill/>
        </p:spPr>
        <p:txBody>
          <a:bodyPr wrap="none" rtlCol="0">
            <a:spAutoFit/>
          </a:bodyPr>
          <a:lstStyle/>
          <a:p>
            <a:r>
              <a:rPr lang="en-US" sz="2400" b="1" i="1" dirty="0" smtClean="0">
                <a:solidFill>
                  <a:srgbClr val="FFFF00"/>
                </a:solidFill>
                <a:effectLst>
                  <a:outerShdw blurRad="38100" dist="38100" dir="2700000" algn="tl">
                    <a:srgbClr val="000000">
                      <a:alpha val="43137"/>
                    </a:srgbClr>
                  </a:outerShdw>
                </a:effectLst>
              </a:rPr>
              <a:t>6p</a:t>
            </a:r>
            <a:endParaRPr lang="en-US" sz="2400" b="1" i="1" dirty="0">
              <a:solidFill>
                <a:srgbClr val="FFFF00"/>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286000"/>
            <a:ext cx="3436037" cy="172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133600" y="1905000"/>
            <a:ext cx="502061" cy="461665"/>
          </a:xfrm>
          <a:prstGeom prst="rect">
            <a:avLst/>
          </a:prstGeom>
          <a:noFill/>
        </p:spPr>
        <p:txBody>
          <a:bodyPr wrap="none" rtlCol="0">
            <a:spAutoFit/>
          </a:bodyPr>
          <a:lstStyle/>
          <a:p>
            <a:r>
              <a:rPr lang="en-US" sz="2400" b="1" i="1" dirty="0">
                <a:solidFill>
                  <a:srgbClr val="FFFF00"/>
                </a:solidFill>
                <a:effectLst>
                  <a:outerShdw blurRad="38100" dist="38100" dir="2700000" algn="tl">
                    <a:srgbClr val="000000">
                      <a:alpha val="43137"/>
                    </a:srgbClr>
                  </a:outerShdw>
                </a:effectLst>
              </a:rPr>
              <a:t>3</a:t>
            </a:r>
            <a:r>
              <a:rPr lang="en-US" sz="2400" b="1" i="1" dirty="0" smtClean="0">
                <a:solidFill>
                  <a:srgbClr val="FFFF00"/>
                </a:solidFill>
                <a:effectLst>
                  <a:outerShdw blurRad="38100" dist="38100" dir="2700000" algn="tl">
                    <a:srgbClr val="000000">
                      <a:alpha val="43137"/>
                    </a:srgbClr>
                  </a:outerShdw>
                </a:effectLst>
              </a:rPr>
              <a:t>p</a:t>
            </a:r>
            <a:endParaRPr lang="en-US" sz="2400" b="1" i="1" dirty="0">
              <a:solidFill>
                <a:srgbClr val="FFFF00"/>
              </a:solidFill>
              <a:effectLst>
                <a:outerShdw blurRad="38100" dist="38100" dir="2700000" algn="tl">
                  <a:srgbClr val="000000">
                    <a:alpha val="43137"/>
                  </a:srgbClr>
                </a:outerShdw>
              </a:effectLst>
            </a:endParaRPr>
          </a:p>
        </p:txBody>
      </p:sp>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963" y="4267200"/>
            <a:ext cx="3512237" cy="178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164939" y="3881735"/>
            <a:ext cx="502061" cy="461665"/>
          </a:xfrm>
          <a:prstGeom prst="rect">
            <a:avLst/>
          </a:prstGeom>
          <a:noFill/>
        </p:spPr>
        <p:txBody>
          <a:bodyPr wrap="none" rtlCol="0">
            <a:spAutoFit/>
          </a:bodyPr>
          <a:lstStyle/>
          <a:p>
            <a:r>
              <a:rPr lang="en-US" sz="2400" b="1" i="1" dirty="0" smtClean="0">
                <a:solidFill>
                  <a:srgbClr val="FFFF00"/>
                </a:solidFill>
                <a:effectLst>
                  <a:outerShdw blurRad="38100" dist="38100" dir="2700000" algn="tl">
                    <a:srgbClr val="000000">
                      <a:alpha val="43137"/>
                    </a:srgbClr>
                  </a:outerShdw>
                </a:effectLst>
              </a:rPr>
              <a:t>4p</a:t>
            </a:r>
            <a:endParaRPr lang="en-US" sz="2400" b="1" i="1" dirty="0">
              <a:solidFill>
                <a:srgbClr val="FFFF00"/>
              </a:solidFill>
              <a:effectLst>
                <a:outerShdw blurRad="38100" dist="38100" dir="2700000" algn="tl">
                  <a:srgbClr val="000000">
                    <a:alpha val="43137"/>
                  </a:srgbClr>
                </a:outerShdw>
              </a:effectLst>
            </a:endParaRPr>
          </a:p>
        </p:txBody>
      </p:sp>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304800"/>
            <a:ext cx="3429000" cy="172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705600" y="-76200"/>
            <a:ext cx="502061" cy="461665"/>
          </a:xfrm>
          <a:prstGeom prst="rect">
            <a:avLst/>
          </a:prstGeom>
          <a:noFill/>
        </p:spPr>
        <p:txBody>
          <a:bodyPr wrap="none" rtlCol="0">
            <a:spAutoFit/>
          </a:bodyPr>
          <a:lstStyle/>
          <a:p>
            <a:r>
              <a:rPr lang="en-US" sz="2400" b="1" i="1" dirty="0">
                <a:solidFill>
                  <a:srgbClr val="FFFF00"/>
                </a:solidFill>
                <a:effectLst>
                  <a:outerShdw blurRad="38100" dist="38100" dir="2700000" algn="tl">
                    <a:srgbClr val="000000">
                      <a:alpha val="43137"/>
                    </a:srgbClr>
                  </a:outerShdw>
                </a:effectLst>
              </a:rPr>
              <a:t>5</a:t>
            </a:r>
            <a:r>
              <a:rPr lang="en-US" sz="2400" b="1" i="1" dirty="0" smtClean="0">
                <a:solidFill>
                  <a:srgbClr val="FFFF00"/>
                </a:solidFill>
                <a:effectLst>
                  <a:outerShdw blurRad="38100" dist="38100" dir="2700000" algn="tl">
                    <a:srgbClr val="000000">
                      <a:alpha val="43137"/>
                    </a:srgbClr>
                  </a:outerShdw>
                </a:effectLst>
              </a:rPr>
              <a:t>p</a:t>
            </a:r>
            <a:endParaRPr lang="en-US" sz="2400" b="1" i="1"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5128777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5" name="TextBox 4"/>
          <p:cNvSpPr txBox="1"/>
          <p:nvPr/>
        </p:nvSpPr>
        <p:spPr>
          <a:xfrm>
            <a:off x="304800" y="76200"/>
            <a:ext cx="8781058" cy="707886"/>
          </a:xfrm>
          <a:prstGeom prst="rect">
            <a:avLst/>
          </a:prstGeom>
          <a:noFill/>
        </p:spPr>
        <p:txBody>
          <a:bodyPr wrap="none" rtlCol="0">
            <a:spAutoFit/>
          </a:bodyPr>
          <a:lstStyle/>
          <a:p>
            <a:r>
              <a:rPr lang="en-US" sz="4000" b="1" i="1" dirty="0">
                <a:solidFill>
                  <a:srgbClr val="FFFF00"/>
                </a:solidFill>
                <a:effectLst>
                  <a:outerShdw blurRad="38100" dist="38100" dir="2700000" algn="tl">
                    <a:srgbClr val="000000">
                      <a:alpha val="43137"/>
                    </a:srgbClr>
                  </a:outerShdw>
                </a:effectLst>
              </a:rPr>
              <a:t>1s</a:t>
            </a:r>
            <a:r>
              <a:rPr lang="en-US" sz="3600" b="1" i="1" dirty="0">
                <a:solidFill>
                  <a:srgbClr val="FFFF00"/>
                </a:solidFill>
                <a:effectLst>
                  <a:outerShdw blurRad="38100" dist="38100" dir="2700000" algn="tl">
                    <a:srgbClr val="000000">
                      <a:alpha val="43137"/>
                    </a:srgbClr>
                  </a:outerShdw>
                </a:effectLst>
              </a:rPr>
              <a:t>, </a:t>
            </a:r>
            <a:r>
              <a:rPr lang="en-US" sz="36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rPr>
              <a:t>2s</a:t>
            </a:r>
            <a:r>
              <a:rPr lang="en-US" sz="3600" b="1" i="1" dirty="0" smtClean="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and </a:t>
            </a:r>
            <a:r>
              <a:rPr lang="en-US" sz="3600" b="1" i="1" dirty="0" smtClean="0">
                <a:solidFill>
                  <a:srgbClr val="FFFF00"/>
                </a:solidFill>
                <a:effectLst>
                  <a:outerShdw blurRad="38100" dist="38100" dir="2700000" algn="tl">
                    <a:srgbClr val="000000">
                      <a:alpha val="43137"/>
                    </a:srgbClr>
                  </a:outerShdw>
                </a:effectLst>
              </a:rPr>
              <a:t> </a:t>
            </a:r>
            <a:r>
              <a:rPr lang="en-US" sz="4000" b="1" i="1" dirty="0">
                <a:solidFill>
                  <a:srgbClr val="FFFF00"/>
                </a:solidFill>
                <a:effectLst>
                  <a:outerShdw blurRad="38100" dist="38100" dir="2700000" algn="tl">
                    <a:srgbClr val="000000">
                      <a:alpha val="43137"/>
                    </a:srgbClr>
                  </a:outerShdw>
                </a:effectLst>
              </a:rPr>
              <a:t>2p</a:t>
            </a:r>
            <a:r>
              <a:rPr lang="en-US" sz="3600" b="1" i="1" dirty="0">
                <a:solidFill>
                  <a:srgbClr val="FFFF00"/>
                </a:solidFill>
                <a:effectLst>
                  <a:outerShdw blurRad="38100" dist="38100" dir="2700000" algn="tl">
                    <a:srgbClr val="000000">
                      <a:alpha val="43137"/>
                    </a:srgbClr>
                  </a:outerShdw>
                </a:effectLst>
              </a:rPr>
              <a:t> </a:t>
            </a:r>
            <a:r>
              <a:rPr lang="en-US" sz="3600" b="1" i="1" dirty="0" smtClean="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orbitals  of  hydrogen  atoms</a:t>
            </a:r>
          </a:p>
        </p:txBody>
      </p:sp>
      <p:pic>
        <p:nvPicPr>
          <p:cNvPr id="3076" name="Picture 4" descr="C:\Users\Tsyganov\Documents\UTSW current\archive 8-15-12 current\Package 1-13-11 current\Channeling 2014\доклад в Дубне\1s 2p 2s orbit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199"/>
            <a:ext cx="7655225" cy="5281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7103820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3" name="TextBox 2"/>
          <p:cNvSpPr txBox="1"/>
          <p:nvPr/>
        </p:nvSpPr>
        <p:spPr>
          <a:xfrm>
            <a:off x="1046644" y="0"/>
            <a:ext cx="7414017" cy="1754326"/>
          </a:xfrm>
          <a:prstGeom prst="rect">
            <a:avLst/>
          </a:prstGeom>
          <a:noFill/>
        </p:spPr>
        <p:txBody>
          <a:bodyPr wrap="none" rtlCol="0">
            <a:spAutoFit/>
          </a:bodyPr>
          <a:lstStyle/>
          <a:p>
            <a:pPr algn="ctr"/>
            <a:r>
              <a:rPr lang="en-US" sz="3600" b="1" dirty="0">
                <a:solidFill>
                  <a:srgbClr val="FFFF00"/>
                </a:solidFill>
                <a:effectLst>
                  <a:outerShdw blurRad="38100" dist="38100" dir="2700000" algn="tl">
                    <a:srgbClr val="000000">
                      <a:alpha val="43137"/>
                    </a:srgbClr>
                  </a:outerShdw>
                </a:effectLst>
              </a:rPr>
              <a:t>Orbitals of the hydrogen </a:t>
            </a:r>
            <a:r>
              <a:rPr lang="en-US" sz="3600" b="1" dirty="0" smtClean="0">
                <a:solidFill>
                  <a:srgbClr val="FFFF00"/>
                </a:solidFill>
                <a:effectLst>
                  <a:outerShdw blurRad="38100" dist="38100" dir="2700000" algn="tl">
                    <a:srgbClr val="000000">
                      <a:alpha val="43137"/>
                    </a:srgbClr>
                  </a:outerShdw>
                </a:effectLst>
              </a:rPr>
              <a:t>atom.</a:t>
            </a:r>
          </a:p>
          <a:p>
            <a:pPr algn="ctr"/>
            <a:r>
              <a:rPr lang="ru-RU" sz="3600" b="1" dirty="0">
                <a:solidFill>
                  <a:srgbClr val="FFFF00"/>
                </a:solidFill>
                <a:effectLst>
                  <a:outerShdw blurRad="38100" dist="38100" dir="2700000" algn="tl">
                    <a:srgbClr val="000000">
                      <a:alpha val="43137"/>
                    </a:srgbClr>
                  </a:outerShdw>
                </a:effectLst>
              </a:rPr>
              <a:t>©2013 </a:t>
            </a:r>
            <a:r>
              <a:rPr lang="en-US" sz="3600" b="1" dirty="0">
                <a:solidFill>
                  <a:srgbClr val="FFFF00"/>
                </a:solidFill>
                <a:effectLst>
                  <a:outerShdw blurRad="38100" dist="38100" dir="2700000" algn="tl">
                    <a:srgbClr val="000000">
                      <a:alpha val="43137"/>
                    </a:srgbClr>
                  </a:outerShdw>
                </a:effectLst>
              </a:rPr>
              <a:t>Encyclopædia </a:t>
            </a:r>
            <a:r>
              <a:rPr lang="ru-RU" sz="3600" b="1" dirty="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Britannica, </a:t>
            </a:r>
            <a:r>
              <a:rPr lang="ru-RU" sz="3600" b="1" dirty="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Inc.</a:t>
            </a:r>
          </a:p>
          <a:p>
            <a:pPr algn="ctr"/>
            <a:endParaRPr lang="en-US" sz="3600" dirty="0">
              <a:solidFill>
                <a:srgbClr val="FFFF00"/>
              </a:soli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134350" cy="481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60472" y="4648200"/>
            <a:ext cx="644728" cy="707886"/>
          </a:xfrm>
          <a:prstGeom prst="rect">
            <a:avLst/>
          </a:prstGeom>
          <a:noFill/>
        </p:spPr>
        <p:txBody>
          <a:bodyPr wrap="none" rtlCol="0">
            <a:spAutoFit/>
          </a:bodyPr>
          <a:lstStyle/>
          <a:p>
            <a:r>
              <a:rPr lang="en-US" sz="4000" b="1" i="1" dirty="0" smtClean="0"/>
              <a:t>1s</a:t>
            </a:r>
            <a:endParaRPr lang="en-US" sz="4000" b="1" i="1" dirty="0"/>
          </a:p>
        </p:txBody>
      </p:sp>
      <p:sp>
        <p:nvSpPr>
          <p:cNvPr id="6" name="TextBox 5"/>
          <p:cNvSpPr txBox="1"/>
          <p:nvPr/>
        </p:nvSpPr>
        <p:spPr>
          <a:xfrm>
            <a:off x="7744543" y="4648200"/>
            <a:ext cx="713657" cy="707886"/>
          </a:xfrm>
          <a:prstGeom prst="rect">
            <a:avLst/>
          </a:prstGeom>
          <a:noFill/>
        </p:spPr>
        <p:txBody>
          <a:bodyPr wrap="none" rtlCol="0">
            <a:spAutoFit/>
          </a:bodyPr>
          <a:lstStyle/>
          <a:p>
            <a:r>
              <a:rPr lang="en-US" sz="4000" b="1" i="1" dirty="0" smtClean="0"/>
              <a:t>2p</a:t>
            </a:r>
            <a:endParaRPr lang="en-US" sz="4000" b="1" i="1" dirty="0"/>
          </a:p>
        </p:txBody>
      </p:sp>
      <p:sp>
        <p:nvSpPr>
          <p:cNvPr id="10" name="TextBox 9"/>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2297189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47</a:t>
            </a:fld>
            <a:endParaRPr lang="en-US" dirty="0">
              <a:solidFill>
                <a:prstClr val="black">
                  <a:tint val="75000"/>
                </a:prstClr>
              </a:solidFill>
            </a:endParaRPr>
          </a:p>
        </p:txBody>
      </p:sp>
      <p:sp>
        <p:nvSpPr>
          <p:cNvPr id="6" name="TextBox 5"/>
          <p:cNvSpPr txBox="1"/>
          <p:nvPr/>
        </p:nvSpPr>
        <p:spPr>
          <a:xfrm>
            <a:off x="147811" y="0"/>
            <a:ext cx="8704371" cy="584775"/>
          </a:xfrm>
          <a:prstGeom prst="rect">
            <a:avLst/>
          </a:prstGeom>
          <a:noFill/>
        </p:spPr>
        <p:txBody>
          <a:bodyPr wrap="none" rtlCol="0">
            <a:spAutoFit/>
          </a:bodyPr>
          <a:lstStyle/>
          <a:p>
            <a:pPr algn="ctr"/>
            <a:r>
              <a:rPr lang="en-US" sz="3200" b="1" i="1" dirty="0">
                <a:solidFill>
                  <a:srgbClr val="FFFF00"/>
                </a:solidFill>
                <a:effectLst>
                  <a:outerShdw blurRad="38100" dist="38100" dir="2700000" algn="tl">
                    <a:srgbClr val="000000">
                      <a:alpha val="43137"/>
                    </a:srgbClr>
                  </a:outerShdw>
                </a:effectLst>
              </a:rPr>
              <a:t>2p</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orbital  of  the  hydrogen  atom  </a:t>
            </a:r>
            <a:r>
              <a:rPr lang="en-US" sz="3200" b="1" dirty="0">
                <a:solidFill>
                  <a:srgbClr val="FFFF00"/>
                </a:solidFill>
                <a:effectLst>
                  <a:outerShdw blurRad="38100" dist="38100" dir="2700000" algn="tl">
                    <a:srgbClr val="000000">
                      <a:alpha val="43137"/>
                    </a:srgbClr>
                  </a:outerShdw>
                </a:effectLst>
              </a:rPr>
              <a:t>by </a:t>
            </a:r>
            <a:r>
              <a:rPr lang="en-US" sz="3200" b="1" dirty="0" smtClean="0">
                <a:solidFill>
                  <a:srgbClr val="FFFF00"/>
                </a:solidFill>
                <a:effectLst>
                  <a:outerShdw blurRad="38100" dist="38100" dir="2700000" algn="tl">
                    <a:srgbClr val="000000">
                      <a:alpha val="43137"/>
                    </a:srgbClr>
                  </a:outerShdw>
                </a:effectLst>
              </a:rPr>
              <a:t> Dr</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Winter</a:t>
            </a:r>
          </a:p>
        </p:txBody>
      </p:sp>
      <p:pic>
        <p:nvPicPr>
          <p:cNvPr id="4" name="2P_y30_a50_front_24fp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533400"/>
            <a:ext cx="5562600" cy="5562600"/>
          </a:xfrm>
          <a:prstGeom prst="rect">
            <a:avLst/>
          </a:prstGeom>
        </p:spPr>
      </p:pic>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25757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dirty="0"/>
          </a:p>
        </p:txBody>
      </p:sp>
      <p:pic>
        <p:nvPicPr>
          <p:cNvPr id="3" name="7P_y30_a50_front_25f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0" y="609600"/>
            <a:ext cx="5410200" cy="5410200"/>
          </a:xfrm>
          <a:prstGeom prst="rect">
            <a:avLst/>
          </a:prstGeom>
        </p:spPr>
      </p:pic>
      <p:sp>
        <p:nvSpPr>
          <p:cNvPr id="4" name="TextBox 3"/>
          <p:cNvSpPr txBox="1"/>
          <p:nvPr/>
        </p:nvSpPr>
        <p:spPr>
          <a:xfrm>
            <a:off x="192389" y="10180"/>
            <a:ext cx="8704371" cy="584775"/>
          </a:xfrm>
          <a:prstGeom prst="rect">
            <a:avLst/>
          </a:prstGeom>
          <a:noFill/>
        </p:spPr>
        <p:txBody>
          <a:bodyPr wrap="none" rtlCol="0">
            <a:spAutoFit/>
          </a:bodyPr>
          <a:lstStyle/>
          <a:p>
            <a:pPr algn="ctr"/>
            <a:r>
              <a:rPr lang="en-US" sz="3200" b="1" i="1" dirty="0">
                <a:solidFill>
                  <a:srgbClr val="FFFF00"/>
                </a:solidFill>
                <a:effectLst>
                  <a:outerShdw blurRad="38100" dist="38100" dir="2700000" algn="tl">
                    <a:srgbClr val="000000">
                      <a:alpha val="43137"/>
                    </a:srgbClr>
                  </a:outerShdw>
                </a:effectLst>
              </a:rPr>
              <a:t>7p</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orbital  of  the  </a:t>
            </a:r>
            <a:r>
              <a:rPr lang="en-US" sz="3200" b="1" dirty="0">
                <a:solidFill>
                  <a:srgbClr val="FFFF00"/>
                </a:solidFill>
                <a:effectLst>
                  <a:outerShdw blurRad="38100" dist="38100" dir="2700000" algn="tl">
                    <a:srgbClr val="000000">
                      <a:alpha val="43137"/>
                    </a:srgbClr>
                  </a:outerShdw>
                </a:effectLst>
              </a:rPr>
              <a:t>hydrogen </a:t>
            </a:r>
            <a:r>
              <a:rPr lang="en-US" sz="3200" b="1" dirty="0" smtClean="0">
                <a:solidFill>
                  <a:srgbClr val="FFFF00"/>
                </a:solidFill>
                <a:effectLst>
                  <a:outerShdw blurRad="38100" dist="38100" dir="2700000" algn="tl">
                    <a:srgbClr val="000000">
                      <a:alpha val="43137"/>
                    </a:srgbClr>
                  </a:outerShdw>
                </a:effectLst>
              </a:rPr>
              <a:t> atom  </a:t>
            </a:r>
            <a:r>
              <a:rPr lang="en-US" sz="3200" b="1" dirty="0">
                <a:solidFill>
                  <a:srgbClr val="FFFF00"/>
                </a:solidFill>
                <a:effectLst>
                  <a:outerShdw blurRad="38100" dist="38100" dir="2700000" algn="tl">
                    <a:srgbClr val="000000">
                      <a:alpha val="43137"/>
                    </a:srgbClr>
                  </a:outerShdw>
                </a:effectLst>
              </a:rPr>
              <a:t>by </a:t>
            </a:r>
            <a:r>
              <a:rPr lang="en-US" sz="3200" b="1" dirty="0" smtClean="0">
                <a:solidFill>
                  <a:srgbClr val="FFFF00"/>
                </a:solidFill>
                <a:effectLst>
                  <a:outerShdw blurRad="38100" dist="38100" dir="2700000" algn="tl">
                    <a:srgbClr val="000000">
                      <a:alpha val="43137"/>
                    </a:srgbClr>
                  </a:outerShdw>
                </a:effectLst>
              </a:rPr>
              <a:t> Dr</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Winter</a:t>
            </a: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367437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TextBox 3"/>
          <p:cNvSpPr txBox="1"/>
          <p:nvPr/>
        </p:nvSpPr>
        <p:spPr>
          <a:xfrm>
            <a:off x="0" y="0"/>
            <a:ext cx="9048759" cy="1077218"/>
          </a:xfrm>
          <a:prstGeom prst="rect">
            <a:avLst/>
          </a:prstGeom>
          <a:noFill/>
        </p:spPr>
        <p:txBody>
          <a:bodyPr wrap="none" rtlCol="0">
            <a:spAutoFit/>
          </a:bodyPr>
          <a:lstStyle/>
          <a:p>
            <a:pPr algn="ctr"/>
            <a:r>
              <a:rPr lang="en-US" sz="3200" b="1" dirty="0">
                <a:solidFill>
                  <a:srgbClr val="FFFF00"/>
                </a:solidFill>
                <a:effectLst>
                  <a:outerShdw blurRad="38100" dist="38100" dir="2700000" algn="tl">
                    <a:srgbClr val="000000">
                      <a:alpha val="43137"/>
                    </a:srgbClr>
                  </a:outerShdw>
                </a:effectLst>
              </a:rPr>
              <a:t>Structure </a:t>
            </a:r>
            <a:r>
              <a:rPr lang="en-US" sz="3200" b="1" dirty="0" smtClean="0">
                <a:solidFill>
                  <a:srgbClr val="FFFF00"/>
                </a:solidFill>
                <a:effectLst>
                  <a:outerShdw blurRad="38100" dist="38100" dir="2700000" algn="tl">
                    <a:srgbClr val="000000">
                      <a:alpha val="43137"/>
                    </a:srgbClr>
                  </a:outerShdw>
                </a:effectLst>
              </a:rPr>
              <a:t> of  octahedral  niche  in  platinum  crystal.</a:t>
            </a:r>
          </a:p>
          <a:p>
            <a:pPr algn="ctr"/>
            <a:r>
              <a:rPr lang="en-US" sz="3200" b="1" dirty="0" smtClean="0">
                <a:solidFill>
                  <a:srgbClr val="FFFF00"/>
                </a:solidFill>
                <a:effectLst>
                  <a:outerShdw blurRad="38100" dist="38100" dir="2700000" algn="tl">
                    <a:srgbClr val="000000">
                      <a:alpha val="43137"/>
                    </a:srgbClr>
                  </a:outerShdw>
                </a:effectLst>
              </a:rPr>
              <a:t>Color scale is in Volts.</a:t>
            </a:r>
          </a:p>
        </p:txBody>
      </p:sp>
      <p:pic>
        <p:nvPicPr>
          <p:cNvPr id="8" name="Picture 2" descr="C:\Users\Tsyganov\Documents\UTSW current\archive 8-15-12 current\Package 1-13-11 current\Channeling 2014\доклад в Дубне\pictures\Pt_molier_zoomXY_0_1 corr cor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77218"/>
            <a:ext cx="5319909" cy="50187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216440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29600" y="6356350"/>
            <a:ext cx="457200" cy="365125"/>
          </a:xfrm>
        </p:spPr>
        <p:txBody>
          <a:bodyPr/>
          <a:lstStyle/>
          <a:p>
            <a:fld id="{B6F15528-21DE-4FAA-801E-634DDDAF4B2B}" type="slidenum">
              <a:rPr lang="en-US" smtClean="0"/>
              <a:pPr/>
              <a:t>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456" y="762000"/>
            <a:ext cx="3243943" cy="454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20492" y="5313700"/>
            <a:ext cx="6973384" cy="584775"/>
          </a:xfrm>
          <a:prstGeom prst="rect">
            <a:avLst/>
          </a:prstGeom>
          <a:noFill/>
        </p:spPr>
        <p:txBody>
          <a:bodyPr wrap="none" rtlCol="0">
            <a:spAutoFit/>
          </a:bodyPr>
          <a:lstStyle/>
          <a:p>
            <a:pPr lvl="0" algn="ctr">
              <a:defRPr/>
            </a:pPr>
            <a:r>
              <a:rPr lang="en-US" sz="3200" b="1" kern="0" dirty="0">
                <a:solidFill>
                  <a:srgbClr val="FFFF00"/>
                </a:solidFill>
                <a:effectLst>
                  <a:outerShdw blurRad="38100" dist="38100" dir="2700000" algn="tl">
                    <a:srgbClr val="000000">
                      <a:alpha val="43137"/>
                    </a:srgbClr>
                  </a:outerShdw>
                </a:effectLst>
              </a:rPr>
              <a:t>“</a:t>
            </a:r>
            <a:r>
              <a:rPr lang="en-US" sz="3200" b="1" kern="0" dirty="0" smtClean="0">
                <a:solidFill>
                  <a:srgbClr val="FFFF00"/>
                </a:solidFill>
                <a:effectLst>
                  <a:outerShdw blurRad="38100" dist="38100" dir="2700000" algn="tl">
                    <a:srgbClr val="000000">
                      <a:alpha val="43137"/>
                    </a:srgbClr>
                  </a:outerShdw>
                </a:effectLst>
              </a:rPr>
              <a:t>Physics  </a:t>
            </a:r>
            <a:r>
              <a:rPr lang="en-US" sz="3200" b="1" kern="0" dirty="0">
                <a:solidFill>
                  <a:srgbClr val="FFFF00"/>
                </a:solidFill>
                <a:effectLst>
                  <a:outerShdw blurRad="38100" dist="38100" dir="2700000" algn="tl">
                    <a:srgbClr val="000000">
                      <a:alpha val="43137"/>
                    </a:srgbClr>
                  </a:outerShdw>
                </a:effectLst>
              </a:rPr>
              <a:t>is </a:t>
            </a:r>
            <a:r>
              <a:rPr lang="en-US" sz="3200" b="1" kern="0" dirty="0" smtClean="0">
                <a:solidFill>
                  <a:srgbClr val="FFFF00"/>
                </a:solidFill>
                <a:effectLst>
                  <a:outerShdw blurRad="38100" dist="38100" dir="2700000" algn="tl">
                    <a:srgbClr val="000000">
                      <a:alpha val="43137"/>
                    </a:srgbClr>
                  </a:outerShdw>
                </a:effectLst>
              </a:rPr>
              <a:t> the  experimental  science.”</a:t>
            </a:r>
            <a:endParaRPr kumimoji="0" lang="en-US" sz="32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endParaRPr>
          </a:p>
        </p:txBody>
      </p:sp>
      <p:sp>
        <p:nvSpPr>
          <p:cNvPr id="3" name="TextBox 2"/>
          <p:cNvSpPr txBox="1"/>
          <p:nvPr/>
        </p:nvSpPr>
        <p:spPr>
          <a:xfrm>
            <a:off x="2584588" y="0"/>
            <a:ext cx="3991798" cy="707886"/>
          </a:xfrm>
          <a:prstGeom prst="rect">
            <a:avLst/>
          </a:prstGeom>
          <a:noFill/>
        </p:spPr>
        <p:txBody>
          <a:bodyPr wrap="none" rtlCol="0">
            <a:spAutoFit/>
          </a:bodyPr>
          <a:lstStyle/>
          <a:p>
            <a:pPr lvl="0" algn="ctr">
              <a:defRPr/>
            </a:pPr>
            <a:r>
              <a:rPr lang="en-US" sz="4000" b="1" kern="0" dirty="0">
                <a:solidFill>
                  <a:srgbClr val="FFFF00"/>
                </a:solidFill>
                <a:effectLst>
                  <a:outerShdw blurRad="38100" dist="38100" dir="2700000" algn="tl">
                    <a:srgbClr val="000000">
                      <a:alpha val="43137"/>
                    </a:srgbClr>
                  </a:outerShdw>
                </a:effectLst>
              </a:rPr>
              <a:t>Richard </a:t>
            </a:r>
            <a:r>
              <a:rPr lang="en-US" sz="4000" b="1" kern="0" dirty="0" smtClean="0">
                <a:solidFill>
                  <a:srgbClr val="FFFF00"/>
                </a:solidFill>
                <a:effectLst>
                  <a:outerShdw blurRad="38100" dist="38100" dir="2700000" algn="tl">
                    <a:srgbClr val="000000">
                      <a:alpha val="43137"/>
                    </a:srgbClr>
                  </a:outerShdw>
                </a:effectLst>
              </a:rPr>
              <a:t> Feynman</a:t>
            </a:r>
            <a:endParaRPr lang="en-US" sz="4000" b="1" kern="0"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5018661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dirty="0"/>
          </a:p>
        </p:txBody>
      </p:sp>
      <p:cxnSp>
        <p:nvCxnSpPr>
          <p:cNvPr id="6" name="Straight Connector 5"/>
          <p:cNvCxnSpPr/>
          <p:nvPr/>
        </p:nvCxnSpPr>
        <p:spPr>
          <a:xfrm flipV="1">
            <a:off x="2590800" y="1600200"/>
            <a:ext cx="3886200" cy="388620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pic>
        <p:nvPicPr>
          <p:cNvPr id="12" name="Picture 2" descr="C:\Users\Tsyganov\Documents\UTSW current\archive 8-15-12 current\Package 1-13-11 current\Channeling 2014\доклад в Дубне\pictures\Pt_molier_zoomXY_0_1 corr cor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66800"/>
            <a:ext cx="5411725" cy="5105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9788" y="0"/>
            <a:ext cx="8663847" cy="1077218"/>
          </a:xfrm>
          <a:prstGeom prst="rect">
            <a:avLst/>
          </a:prstGeom>
          <a:noFill/>
        </p:spPr>
        <p:txBody>
          <a:bodyPr wrap="none" rtlCol="0">
            <a:spAutoFit/>
          </a:bodyPr>
          <a:lstStyle/>
          <a:p>
            <a:pPr algn="ctr"/>
            <a:r>
              <a:rPr lang="en-US" sz="3200" b="1" dirty="0">
                <a:solidFill>
                  <a:srgbClr val="FFFF00"/>
                </a:solidFill>
                <a:effectLst>
                  <a:outerShdw blurRad="38100" dist="38100" dir="2700000" algn="tl">
                    <a:srgbClr val="000000">
                      <a:alpha val="43137"/>
                    </a:srgbClr>
                  </a:outerShdw>
                </a:effectLst>
              </a:rPr>
              <a:t>Octahedral </a:t>
            </a:r>
            <a:r>
              <a:rPr lang="en-US" sz="3200" b="1" dirty="0" smtClean="0">
                <a:solidFill>
                  <a:srgbClr val="FFFF00"/>
                </a:solidFill>
                <a:effectLst>
                  <a:outerShdw blurRad="38100" dist="38100" dir="2700000" algn="tl">
                    <a:srgbClr val="000000">
                      <a:alpha val="43137"/>
                    </a:srgbClr>
                  </a:outerShdw>
                </a:effectLst>
              </a:rPr>
              <a:t> platinum  crystal  niche  filled  with  a </a:t>
            </a:r>
          </a:p>
          <a:p>
            <a:pPr algn="ctr"/>
            <a:r>
              <a:rPr lang="en-US" sz="3200" b="1" dirty="0" smtClean="0">
                <a:solidFill>
                  <a:srgbClr val="FFFF00"/>
                </a:solidFill>
                <a:effectLst>
                  <a:outerShdw blurRad="38100" dist="38100" dir="2700000" algn="tl">
                    <a:srgbClr val="000000">
                      <a:alpha val="43137"/>
                    </a:srgbClr>
                  </a:outerShdw>
                </a:effectLst>
              </a:rPr>
              <a:t>deuterium  atom  in  </a:t>
            </a:r>
            <a:r>
              <a:rPr lang="en-US" sz="3200" b="1" i="1" dirty="0" smtClean="0">
                <a:solidFill>
                  <a:srgbClr val="FFFF00"/>
                </a:solidFill>
                <a:effectLst>
                  <a:outerShdw blurRad="38100" dist="38100" dir="2700000" algn="tl">
                    <a:srgbClr val="000000">
                      <a:alpha val="43137"/>
                    </a:srgbClr>
                  </a:outerShdw>
                </a:effectLst>
              </a:rPr>
              <a:t>2p</a:t>
            </a:r>
            <a:r>
              <a:rPr lang="en-US" sz="3200" b="1" dirty="0" smtClean="0">
                <a:solidFill>
                  <a:srgbClr val="FFFF00"/>
                </a:solidFill>
                <a:effectLst>
                  <a:outerShdw blurRad="38100" dist="38100" dir="2700000" algn="tl">
                    <a:srgbClr val="000000">
                      <a:alpha val="43137"/>
                    </a:srgbClr>
                  </a:outerShdw>
                </a:effectLst>
              </a:rPr>
              <a:t>-state</a:t>
            </a:r>
          </a:p>
        </p:txBody>
      </p:sp>
      <p:sp>
        <p:nvSpPr>
          <p:cNvPr id="13" name="Arc 12"/>
          <p:cNvSpPr/>
          <p:nvPr/>
        </p:nvSpPr>
        <p:spPr>
          <a:xfrm rot="2773282">
            <a:off x="3407640" y="3284389"/>
            <a:ext cx="736724" cy="2170381"/>
          </a:xfrm>
          <a:prstGeom prst="arc">
            <a:avLst>
              <a:gd name="adj1" fmla="val 16200000"/>
              <a:gd name="adj2" fmla="val 16194754"/>
            </a:avLst>
          </a:prstGeom>
          <a:solidFill>
            <a:srgbClr val="FC80D9">
              <a:alpha val="50196"/>
            </a:srgbClr>
          </a:solidFill>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 name="Straight Connector 3"/>
          <p:cNvCxnSpPr/>
          <p:nvPr/>
        </p:nvCxnSpPr>
        <p:spPr>
          <a:xfrm flipV="1">
            <a:off x="2667000" y="1752600"/>
            <a:ext cx="3733800" cy="3733799"/>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2769741">
            <a:off x="4938246" y="1763739"/>
            <a:ext cx="736724" cy="2170381"/>
          </a:xfrm>
          <a:prstGeom prst="arc">
            <a:avLst>
              <a:gd name="adj1" fmla="val 16200000"/>
              <a:gd name="adj2" fmla="val 16194754"/>
            </a:avLst>
          </a:prstGeom>
          <a:solidFill>
            <a:srgbClr val="FC80D9">
              <a:alpha val="50196"/>
            </a:srgbClr>
          </a:solidFill>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Oval 6"/>
          <p:cNvSpPr/>
          <p:nvPr/>
        </p:nvSpPr>
        <p:spPr>
          <a:xfrm>
            <a:off x="4458462" y="35433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008031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10" name="TextBox 9"/>
          <p:cNvSpPr txBox="1"/>
          <p:nvPr/>
        </p:nvSpPr>
        <p:spPr>
          <a:xfrm>
            <a:off x="7449" y="0"/>
            <a:ext cx="9128525" cy="1077218"/>
          </a:xfrm>
          <a:prstGeom prst="rect">
            <a:avLst/>
          </a:prstGeom>
          <a:noFill/>
        </p:spPr>
        <p:txBody>
          <a:bodyPr wrap="none" rtlCol="0">
            <a:spAutoFit/>
          </a:bodyPr>
          <a:lstStyle/>
          <a:p>
            <a:pPr algn="ctr"/>
            <a:r>
              <a:rPr lang="en-US" sz="3200" b="1" dirty="0">
                <a:solidFill>
                  <a:srgbClr val="FFFF00"/>
                </a:solidFill>
                <a:effectLst>
                  <a:outerShdw blurRad="38100" dist="38100" dir="2700000" algn="tl">
                    <a:srgbClr val="000000">
                      <a:alpha val="43137"/>
                    </a:srgbClr>
                  </a:outerShdw>
                </a:effectLst>
              </a:rPr>
              <a:t>Octahedral </a:t>
            </a:r>
            <a:r>
              <a:rPr lang="en-US" sz="3200" b="1" dirty="0" smtClean="0">
                <a:solidFill>
                  <a:srgbClr val="FFFF00"/>
                </a:solidFill>
                <a:effectLst>
                  <a:outerShdw blurRad="38100" dist="38100" dir="2700000" algn="tl">
                    <a:srgbClr val="000000">
                      <a:alpha val="43137"/>
                    </a:srgbClr>
                  </a:outerShdw>
                </a:effectLst>
              </a:rPr>
              <a:t> platinum  crystal  niche  filled  with  two </a:t>
            </a:r>
          </a:p>
          <a:p>
            <a:pPr algn="ctr"/>
            <a:r>
              <a:rPr lang="en-US" sz="3200" b="1" dirty="0" smtClean="0">
                <a:solidFill>
                  <a:srgbClr val="FFFF00"/>
                </a:solidFill>
                <a:effectLst>
                  <a:outerShdw blurRad="38100" dist="38100" dir="2700000" algn="tl">
                    <a:srgbClr val="000000">
                      <a:alpha val="43137"/>
                    </a:srgbClr>
                  </a:outerShdw>
                </a:effectLst>
              </a:rPr>
              <a:t>deuterium  atoms  in  </a:t>
            </a:r>
            <a:r>
              <a:rPr lang="en-US" sz="3200" b="1" i="1" dirty="0" smtClean="0">
                <a:solidFill>
                  <a:srgbClr val="FFFF00"/>
                </a:solidFill>
                <a:effectLst>
                  <a:outerShdw blurRad="38100" dist="38100" dir="2700000" algn="tl">
                    <a:srgbClr val="000000">
                      <a:alpha val="43137"/>
                    </a:srgbClr>
                  </a:outerShdw>
                </a:effectLst>
              </a:rPr>
              <a:t>2p</a:t>
            </a:r>
            <a:r>
              <a:rPr lang="en-US" sz="3200" b="1" dirty="0" smtClean="0">
                <a:solidFill>
                  <a:srgbClr val="FFFF00"/>
                </a:solidFill>
                <a:effectLst>
                  <a:outerShdw blurRad="38100" dist="38100" dir="2700000" algn="tl">
                    <a:srgbClr val="000000">
                      <a:alpha val="43137"/>
                    </a:srgbClr>
                  </a:outerShdw>
                </a:effectLst>
              </a:rPr>
              <a:t>-state</a:t>
            </a:r>
          </a:p>
        </p:txBody>
      </p:sp>
      <p:sp>
        <p:nvSpPr>
          <p:cNvPr id="11" name="TextBox 10"/>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3074" name="Picture 2" descr="C:\Users\Tsyganov\Documents\UTSW current\archive 8-15-12 current\Package 1-13-11 current\Channeling 2014\доклад в Дубне\Дубна 8\Герасимов\крест.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6900" y="1066800"/>
            <a:ext cx="5410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84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6" name="TextBox 3"/>
          <p:cNvSpPr txBox="1">
            <a:spLocks noChangeArrowheads="1"/>
          </p:cNvSpPr>
          <p:nvPr/>
        </p:nvSpPr>
        <p:spPr bwMode="auto">
          <a:xfrm>
            <a:off x="76201" y="230674"/>
            <a:ext cx="8991600" cy="1223412"/>
          </a:xfrm>
          <a:prstGeom prst="rect">
            <a:avLst/>
          </a:prstGeom>
          <a:noFill/>
          <a:ln w="9525">
            <a:noFill/>
            <a:miter lim="800000"/>
            <a:headEnd/>
            <a:tailEnd/>
          </a:ln>
        </p:spPr>
        <p:txBody>
          <a:bodyPr wrap="square">
            <a:spAutoFit/>
          </a:bodyPr>
          <a:lstStyle/>
          <a:p>
            <a:pPr algn="ctr">
              <a:lnSpc>
                <a:spcPts val="2875"/>
              </a:lnSpc>
            </a:pPr>
            <a:r>
              <a:rPr lang="en-US" sz="3200" b="1" dirty="0" smtClean="0">
                <a:solidFill>
                  <a:srgbClr val="FFFF00"/>
                </a:solidFill>
                <a:effectLst>
                  <a:outerShdw blurRad="38100" dist="38100" dir="2700000" algn="tl">
                    <a:srgbClr val="000000">
                      <a:alpha val="43137"/>
                    </a:srgbClr>
                  </a:outerShdw>
                </a:effectLst>
              </a:rPr>
              <a:t>The  </a:t>
            </a:r>
            <a:r>
              <a:rPr lang="en-US" sz="3200" b="1" dirty="0">
                <a:solidFill>
                  <a:srgbClr val="FFFF00"/>
                </a:solidFill>
                <a:effectLst>
                  <a:outerShdw blurRad="38100" dist="38100" dir="2700000" algn="tl">
                    <a:srgbClr val="000000">
                      <a:alpha val="43137"/>
                    </a:srgbClr>
                  </a:outerShdw>
                </a:effectLst>
              </a:rPr>
              <a:t>case </a:t>
            </a:r>
            <a:r>
              <a:rPr lang="en-US" sz="3200" b="1" dirty="0" smtClean="0">
                <a:solidFill>
                  <a:srgbClr val="FFFF00"/>
                </a:solidFill>
                <a:effectLst>
                  <a:outerShdw blurRad="38100" dist="38100" dir="2700000" algn="tl">
                    <a:srgbClr val="000000">
                      <a:alpha val="43137"/>
                    </a:srgbClr>
                  </a:outerShdw>
                </a:effectLst>
              </a:rPr>
              <a:t> when  two  atoms  of  deuterium  in  </a:t>
            </a:r>
            <a:r>
              <a:rPr lang="en-US" sz="3600" b="1" i="1" dirty="0" smtClean="0">
                <a:solidFill>
                  <a:srgbClr val="FFFF00"/>
                </a:solidFill>
                <a:effectLst>
                  <a:outerShdw blurRad="38100" dist="38100" dir="2700000" algn="tl">
                    <a:srgbClr val="000000">
                      <a:alpha val="43137"/>
                    </a:srgbClr>
                  </a:outerShdw>
                </a:effectLst>
              </a:rPr>
              <a:t>2p</a:t>
            </a:r>
            <a:r>
              <a:rPr lang="en-US" sz="3200" b="1" dirty="0" smtClean="0">
                <a:solidFill>
                  <a:srgbClr val="FFFF00"/>
                </a:solidFill>
                <a:effectLst>
                  <a:outerShdw blurRad="38100" dist="38100" dir="2700000" algn="tl">
                    <a:srgbClr val="000000">
                      <a:alpha val="43137"/>
                    </a:srgbClr>
                  </a:outerShdw>
                </a:effectLst>
              </a:rPr>
              <a:t>-state  are  located  in  the  same  octahedral  niche </a:t>
            </a:r>
            <a:r>
              <a:rPr lang="en-US" sz="3200" b="1" dirty="0">
                <a:solidFill>
                  <a:srgbClr val="FFFF00"/>
                </a:solidFill>
                <a:effectLst>
                  <a:outerShdw blurRad="38100" dist="38100" dir="2700000" algn="tl">
                    <a:srgbClr val="000000">
                      <a:alpha val="43137"/>
                    </a:srgbClr>
                  </a:outerShdw>
                </a:effectLst>
              </a:rPr>
              <a:t>of </a:t>
            </a:r>
            <a:r>
              <a:rPr lang="en-US" sz="3200" b="1" dirty="0" smtClean="0">
                <a:solidFill>
                  <a:srgbClr val="FFFF00"/>
                </a:solidFill>
                <a:effectLst>
                  <a:outerShdw blurRad="38100" dist="38100" dir="2700000" algn="tl">
                    <a:srgbClr val="000000">
                      <a:alpha val="43137"/>
                    </a:srgbClr>
                  </a:outerShdw>
                </a:effectLst>
              </a:rPr>
              <a:t> conducting  fcc  crystal.</a:t>
            </a:r>
          </a:p>
        </p:txBody>
      </p:sp>
      <p:sp>
        <p:nvSpPr>
          <p:cNvPr id="3" name="Rectangle 2"/>
          <p:cNvSpPr/>
          <p:nvPr/>
        </p:nvSpPr>
        <p:spPr>
          <a:xfrm>
            <a:off x="274631" y="5068669"/>
            <a:ext cx="8335969" cy="1077218"/>
          </a:xfrm>
          <a:prstGeom prst="rect">
            <a:avLst/>
          </a:prstGeom>
        </p:spPr>
        <p:txBody>
          <a:bodyPr wrap="square">
            <a:spAutoFit/>
          </a:bodyPr>
          <a:lstStyle/>
          <a:p>
            <a:pPr algn="ctr"/>
            <a:r>
              <a:rPr lang="en-US" sz="3200" b="1" dirty="0">
                <a:solidFill>
                  <a:srgbClr val="FFFF00"/>
                </a:solidFill>
                <a:effectLst>
                  <a:outerShdw blurRad="38100" dist="38100" dir="2700000" algn="tl">
                    <a:srgbClr val="000000">
                      <a:alpha val="43137"/>
                    </a:srgbClr>
                  </a:outerShdw>
                </a:effectLst>
              </a:rPr>
              <a:t>The </a:t>
            </a:r>
            <a:r>
              <a:rPr lang="en-US" sz="3200" b="1" dirty="0" smtClean="0">
                <a:solidFill>
                  <a:srgbClr val="FFFF00"/>
                </a:solidFill>
                <a:effectLst>
                  <a:outerShdw blurRad="38100" dist="38100" dir="2700000" algn="tl">
                    <a:srgbClr val="000000">
                      <a:alpha val="43137"/>
                    </a:srgbClr>
                  </a:outerShdw>
                </a:effectLst>
              </a:rPr>
              <a:t> situation  is  quite  similar  </a:t>
            </a:r>
            <a:r>
              <a:rPr lang="en-US" sz="3200" b="1" dirty="0">
                <a:solidFill>
                  <a:srgbClr val="FFFF00"/>
                </a:solidFill>
                <a:effectLst>
                  <a:outerShdw blurRad="38100" dist="38100" dir="2700000" algn="tl">
                    <a:srgbClr val="000000">
                      <a:alpha val="43137"/>
                    </a:srgbClr>
                  </a:outerShdw>
                </a:effectLst>
              </a:rPr>
              <a:t>to </a:t>
            </a:r>
            <a:r>
              <a:rPr lang="en-US" sz="3200" b="1" dirty="0" smtClean="0">
                <a:solidFill>
                  <a:srgbClr val="FFFF00"/>
                </a:solidFill>
                <a:effectLst>
                  <a:outerShdw blurRad="38100" dist="38100" dir="2700000" algn="tl">
                    <a:srgbClr val="000000">
                      <a:alpha val="43137"/>
                    </a:srgbClr>
                  </a:outerShdw>
                </a:effectLst>
              </a:rPr>
              <a:t> the  process  of </a:t>
            </a:r>
            <a:r>
              <a:rPr lang="en-US" sz="3200" b="1" dirty="0">
                <a:solidFill>
                  <a:srgbClr val="FFFF00"/>
                </a:solidFill>
                <a:effectLst>
                  <a:outerShdw blurRad="38100" dist="38100" dir="2700000" algn="tl">
                    <a:srgbClr val="000000">
                      <a:alpha val="43137"/>
                    </a:srgbClr>
                  </a:outerShdw>
                </a:effectLst>
                <a:latin typeface="Symbol" panose="05050102010706020507" pitchFamily="18" charset="2"/>
              </a:rPr>
              <a:t>m-</a:t>
            </a:r>
            <a:r>
              <a:rPr lang="en-US" sz="3200" b="1" dirty="0">
                <a:solidFill>
                  <a:srgbClr val="FFFF00"/>
                </a:solidFill>
                <a:effectLst>
                  <a:outerShdw blurRad="38100" dist="38100" dir="2700000" algn="tl">
                    <a:srgbClr val="000000">
                      <a:alpha val="43137"/>
                    </a:srgbClr>
                  </a:outerShdw>
                </a:effectLst>
              </a:rPr>
              <a:t>catalysis</a:t>
            </a: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752600"/>
            <a:ext cx="8991601" cy="318992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759789"/>
            <a:ext cx="263106" cy="685800"/>
          </a:xfrm>
          <a:prstGeom prst="rect">
            <a:avLst/>
          </a:prstGeom>
        </p:spPr>
      </p:pic>
    </p:spTree>
    <p:extLst>
      <p:ext uri="{BB962C8B-B14F-4D97-AF65-F5344CB8AC3E}">
        <p14:creationId xmlns:p14="http://schemas.microsoft.com/office/powerpoint/2010/main" val="8429058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53</a:t>
            </a:fld>
            <a:endParaRPr lang="en-US" dirty="0"/>
          </a:p>
        </p:txBody>
      </p:sp>
      <p:pic>
        <p:nvPicPr>
          <p:cNvPr id="6" name="Picture 5" descr="transparency 2.jpg"/>
          <p:cNvPicPr>
            <a:picLocks noChangeAspect="1"/>
          </p:cNvPicPr>
          <p:nvPr/>
        </p:nvPicPr>
        <p:blipFill>
          <a:blip r:embed="rId3" cstate="print"/>
          <a:stretch>
            <a:fillRect/>
          </a:stretch>
        </p:blipFill>
        <p:spPr>
          <a:xfrm>
            <a:off x="457200" y="1272064"/>
            <a:ext cx="5798276" cy="4823936"/>
          </a:xfrm>
          <a:prstGeom prst="rect">
            <a:avLst/>
          </a:prstGeom>
        </p:spPr>
      </p:pic>
      <p:sp>
        <p:nvSpPr>
          <p:cNvPr id="9" name="Rectangle 5"/>
          <p:cNvSpPr>
            <a:spLocks noChangeArrowheads="1"/>
          </p:cNvSpPr>
          <p:nvPr/>
        </p:nvSpPr>
        <p:spPr bwMode="auto">
          <a:xfrm>
            <a:off x="381000" y="18871"/>
            <a:ext cx="830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b="1" dirty="0">
                <a:solidFill>
                  <a:srgbClr val="FFFF00"/>
                </a:solidFill>
                <a:effectLst>
                  <a:outerShdw blurRad="38100" dist="38100" dir="2700000" algn="tl">
                    <a:srgbClr val="000000">
                      <a:alpha val="43137"/>
                    </a:srgbClr>
                  </a:outerShdw>
                </a:effectLst>
                <a:ea typeface="Calibri" pitchFamily="34" charset="0"/>
                <a:cs typeface="Arial" pitchFamily="34" charset="0"/>
              </a:rPr>
              <a:t>Coulomb barrier permeability for DD </a:t>
            </a:r>
            <a:r>
              <a:rPr lang="en-US" sz="2800" b="1" dirty="0" smtClean="0">
                <a:solidFill>
                  <a:srgbClr val="FFFF00"/>
                </a:solidFill>
                <a:effectLst>
                  <a:outerShdw blurRad="38100" dist="38100" dir="2700000" algn="tl">
                    <a:srgbClr val="000000">
                      <a:alpha val="43137"/>
                    </a:srgbClr>
                  </a:outerShdw>
                </a:effectLst>
                <a:ea typeface="Calibri" pitchFamily="34" charset="0"/>
                <a:cs typeface="Arial" pitchFamily="34" charset="0"/>
              </a:rPr>
              <a:t>fusion: </a:t>
            </a:r>
          </a:p>
          <a:p>
            <a:pPr lvl="0" algn="ctr" fontAlgn="base">
              <a:spcBef>
                <a:spcPct val="0"/>
              </a:spcBef>
              <a:spcAft>
                <a:spcPct val="0"/>
              </a:spcAft>
            </a:pPr>
            <a:r>
              <a:rPr lang="en-US" sz="4400" b="1" i="1" dirty="0" smtClean="0">
                <a:solidFill>
                  <a:srgbClr val="FFFF00"/>
                </a:solidFill>
                <a:effectLst>
                  <a:outerShdw blurRad="38100" dist="38100" dir="2700000" algn="tl">
                    <a:srgbClr val="000000">
                      <a:alpha val="43137"/>
                    </a:srgbClr>
                  </a:outerShdw>
                </a:effectLst>
              </a:rPr>
              <a:t>P = e</a:t>
            </a:r>
            <a:r>
              <a:rPr lang="en-US" sz="4400" b="1" i="1" baseline="30000" dirty="0" smtClean="0">
                <a:solidFill>
                  <a:srgbClr val="FFFF00"/>
                </a:solidFill>
                <a:effectLst>
                  <a:outerShdw blurRad="38100" dist="38100" dir="2700000" algn="tl">
                    <a:srgbClr val="000000">
                      <a:alpha val="43137"/>
                    </a:srgbClr>
                  </a:outerShdw>
                </a:effectLst>
                <a:latin typeface="Symbol" panose="05050102010706020507" pitchFamily="18" charset="2"/>
              </a:rPr>
              <a:t>-</a:t>
            </a:r>
            <a:r>
              <a:rPr lang="en-US" sz="4400" b="1" i="1" baseline="30000" dirty="0" smtClean="0">
                <a:solidFill>
                  <a:srgbClr val="FFFF00"/>
                </a:solidFill>
                <a:effectLst>
                  <a:outerShdw blurRad="38100" dist="38100" dir="2700000" algn="tl">
                    <a:srgbClr val="000000">
                      <a:alpha val="43137"/>
                    </a:srgbClr>
                  </a:outerShdw>
                </a:effectLst>
              </a:rPr>
              <a:t>2</a:t>
            </a:r>
            <a:r>
              <a:rPr lang="en-US" sz="4400" b="1" i="1" baseline="30000" dirty="0" smtClean="0">
                <a:solidFill>
                  <a:srgbClr val="FFFF00"/>
                </a:solidFill>
                <a:effectLst>
                  <a:outerShdw blurRad="38100" dist="38100" dir="2700000" algn="tl">
                    <a:srgbClr val="000000">
                      <a:alpha val="43137"/>
                    </a:srgbClr>
                  </a:outerShdw>
                </a:effectLst>
                <a:latin typeface="Symbol" pitchFamily="18" charset="2"/>
              </a:rPr>
              <a:t>ph</a:t>
            </a:r>
            <a:r>
              <a:rPr lang="en-US" sz="4400"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3200" b="1" i="1" dirty="0" smtClean="0">
                <a:solidFill>
                  <a:srgbClr val="FFFF00"/>
                </a:solidFill>
                <a:effectLst>
                  <a:outerShdw blurRad="38100" dist="38100" dir="2700000" algn="tl">
                    <a:srgbClr val="000000">
                      <a:alpha val="43137"/>
                    </a:srgbClr>
                  </a:outerShdw>
                </a:effectLst>
                <a:cs typeface="Arial" pitchFamily="34" charset="0"/>
              </a:rPr>
              <a:t>(2</a:t>
            </a:r>
            <a:r>
              <a:rPr lang="en-US" sz="3200" b="1" i="1" dirty="0" smtClean="0">
                <a:solidFill>
                  <a:srgbClr val="FFFF00"/>
                </a:solidFill>
                <a:effectLst>
                  <a:outerShdw blurRad="38100" dist="38100" dir="2700000" algn="tl">
                    <a:srgbClr val="000000">
                      <a:alpha val="43137"/>
                    </a:srgbClr>
                  </a:outerShdw>
                </a:effectLst>
                <a:latin typeface="Symbol" pitchFamily="18" charset="2"/>
              </a:rPr>
              <a:t>ph </a:t>
            </a:r>
            <a:r>
              <a:rPr lang="en-US" sz="3200" b="1" i="1" dirty="0" smtClean="0">
                <a:solidFill>
                  <a:srgbClr val="FFFF00"/>
                </a:solidFill>
                <a:effectLst>
                  <a:outerShdw blurRad="38100" dist="38100" dir="2700000" algn="tl">
                    <a:srgbClr val="000000">
                      <a:alpha val="43137"/>
                    </a:srgbClr>
                  </a:outerShdw>
                </a:effectLst>
              </a:rPr>
              <a:t>=</a:t>
            </a:r>
            <a:r>
              <a:rPr lang="en-US" sz="3200" b="1" i="1" dirty="0" smtClean="0">
                <a:solidFill>
                  <a:srgbClr val="FFFF00"/>
                </a:solidFill>
                <a:effectLst>
                  <a:outerShdw blurRad="38100" dist="38100" dir="2700000" algn="tl">
                    <a:srgbClr val="000000">
                      <a:alpha val="43137"/>
                    </a:srgbClr>
                  </a:outerShdw>
                </a:effectLst>
                <a:latin typeface="Symbol" pitchFamily="18" charset="2"/>
              </a:rPr>
              <a:t> </a:t>
            </a:r>
            <a:r>
              <a:rPr lang="en-US" sz="3200" b="1" i="1" dirty="0" smtClean="0">
                <a:solidFill>
                  <a:srgbClr val="FFFF00"/>
                </a:solidFill>
                <a:effectLst>
                  <a:outerShdw blurRad="38100" dist="38100" dir="2700000" algn="tl">
                    <a:srgbClr val="000000">
                      <a:alpha val="43137"/>
                    </a:srgbClr>
                  </a:outerShdw>
                </a:effectLst>
                <a:cs typeface="Arial" pitchFamily="34" charset="0"/>
              </a:rPr>
              <a:t>31.41/E</a:t>
            </a:r>
            <a:r>
              <a:rPr lang="en-US" sz="3200" b="1" i="1" baseline="-25000" dirty="0" smtClean="0">
                <a:solidFill>
                  <a:srgbClr val="FFFF00"/>
                </a:solidFill>
                <a:effectLst>
                  <a:outerShdw blurRad="38100" dist="38100" dir="2700000" algn="tl">
                    <a:srgbClr val="000000">
                      <a:alpha val="43137"/>
                    </a:srgbClr>
                  </a:outerShdw>
                </a:effectLst>
                <a:cs typeface="Arial" pitchFamily="34" charset="0"/>
              </a:rPr>
              <a:t>eff</a:t>
            </a:r>
            <a:r>
              <a:rPr lang="en-US" sz="3200" b="1" i="1" baseline="40000" dirty="0" smtClean="0">
                <a:solidFill>
                  <a:srgbClr val="FFFF00"/>
                </a:solidFill>
                <a:effectLst>
                  <a:outerShdw blurRad="38100" dist="38100" dir="2700000" algn="tl">
                    <a:srgbClr val="000000">
                      <a:alpha val="43137"/>
                    </a:srgbClr>
                  </a:outerShdw>
                </a:effectLst>
                <a:cs typeface="Arial" pitchFamily="34" charset="0"/>
              </a:rPr>
              <a:t>1/2</a:t>
            </a:r>
            <a:r>
              <a:rPr lang="en-US" sz="3200" b="1" i="1" dirty="0" smtClean="0">
                <a:solidFill>
                  <a:srgbClr val="FFFF00"/>
                </a:solidFill>
                <a:effectLst>
                  <a:outerShdw blurRad="38100" dist="38100" dir="2700000" algn="tl">
                    <a:srgbClr val="000000">
                      <a:alpha val="43137"/>
                    </a:srgbClr>
                  </a:outerShdw>
                </a:effectLst>
                <a:cs typeface="Arial" pitchFamily="34" charset="0"/>
              </a:rPr>
              <a:t>, E</a:t>
            </a:r>
            <a:r>
              <a:rPr lang="en-US" sz="3200" b="1" i="1" baseline="-25000" dirty="0" smtClean="0">
                <a:solidFill>
                  <a:srgbClr val="FFFF00"/>
                </a:solidFill>
                <a:effectLst>
                  <a:outerShdw blurRad="38100" dist="38100" dir="2700000" algn="tl">
                    <a:srgbClr val="000000">
                      <a:alpha val="43137"/>
                    </a:srgbClr>
                  </a:outerShdw>
                </a:effectLst>
                <a:cs typeface="Arial" pitchFamily="34" charset="0"/>
              </a:rPr>
              <a:t>eff</a:t>
            </a:r>
            <a:r>
              <a:rPr lang="en-US" sz="2000" b="1" i="1" dirty="0" smtClean="0">
                <a:solidFill>
                  <a:srgbClr val="FFFF00"/>
                </a:solidFill>
                <a:effectLst>
                  <a:outerShdw blurRad="38100" dist="38100" dir="2700000" algn="tl">
                    <a:srgbClr val="000000">
                      <a:alpha val="43137"/>
                    </a:srgbClr>
                  </a:outerShdw>
                </a:effectLst>
                <a:cs typeface="Arial" pitchFamily="34" charset="0"/>
              </a:rPr>
              <a:t>  </a:t>
            </a:r>
            <a:r>
              <a:rPr lang="ru-RU" sz="3200" b="1" i="1" dirty="0" smtClean="0">
                <a:solidFill>
                  <a:srgbClr val="FFFF00"/>
                </a:solidFill>
                <a:effectLst>
                  <a:outerShdw blurRad="38100" dist="38100" dir="2700000" algn="tl">
                    <a:srgbClr val="000000">
                      <a:alpha val="43137"/>
                    </a:srgbClr>
                  </a:outerShdw>
                </a:effectLst>
                <a:cs typeface="Arial" pitchFamily="34" charset="0"/>
              </a:rPr>
              <a:t>= </a:t>
            </a:r>
            <a:r>
              <a:rPr lang="en-US" sz="2000" b="1" i="1" dirty="0" smtClean="0">
                <a:solidFill>
                  <a:srgbClr val="FFFF00"/>
                </a:solidFill>
                <a:effectLst>
                  <a:outerShdw blurRad="38100" dist="38100" dir="2700000" algn="tl">
                    <a:srgbClr val="000000">
                      <a:alpha val="43137"/>
                    </a:srgbClr>
                  </a:outerShdw>
                </a:effectLst>
                <a:cs typeface="Arial" pitchFamily="34" charset="0"/>
              </a:rPr>
              <a:t> </a:t>
            </a:r>
            <a:r>
              <a:rPr lang="en-US" sz="3200" b="1" i="1" dirty="0" smtClean="0">
                <a:solidFill>
                  <a:srgbClr val="FFFF00"/>
                </a:solidFill>
                <a:effectLst>
                  <a:outerShdw blurRad="38100" dist="38100" dir="2700000" algn="tl">
                    <a:srgbClr val="000000">
                      <a:alpha val="43137"/>
                    </a:srgbClr>
                  </a:outerShdw>
                </a:effectLst>
                <a:cs typeface="Arial" pitchFamily="34" charset="0"/>
              </a:rPr>
              <a:t>E</a:t>
            </a:r>
            <a:r>
              <a:rPr lang="ru-RU" sz="3200" b="1" i="1" baseline="-25000" dirty="0" smtClean="0">
                <a:solidFill>
                  <a:srgbClr val="FFFF00"/>
                </a:solidFill>
                <a:effectLst>
                  <a:outerShdw blurRad="38100" dist="38100" dir="2700000" algn="tl">
                    <a:srgbClr val="000000">
                      <a:alpha val="43137"/>
                    </a:srgbClr>
                  </a:outerShdw>
                </a:effectLst>
                <a:cs typeface="Arial" pitchFamily="34" charset="0"/>
              </a:rPr>
              <a:t> </a:t>
            </a:r>
            <a:r>
              <a:rPr lang="en-US" sz="3200" b="1" i="1" dirty="0" smtClean="0">
                <a:solidFill>
                  <a:srgbClr val="FFFF00"/>
                </a:solidFill>
                <a:effectLst>
                  <a:outerShdw blurRad="38100" dist="38100" dir="2700000" algn="tl">
                    <a:srgbClr val="000000">
                      <a:alpha val="43137"/>
                    </a:srgbClr>
                  </a:outerShdw>
                </a:effectLst>
                <a:cs typeface="Arial" pitchFamily="34" charset="0"/>
              </a:rPr>
              <a:t> + </a:t>
            </a:r>
            <a:r>
              <a:rPr lang="en-US" sz="2000" b="1" i="1" dirty="0" smtClean="0">
                <a:solidFill>
                  <a:srgbClr val="FFFF00"/>
                </a:solidFill>
                <a:effectLst>
                  <a:outerShdw blurRad="38100" dist="38100" dir="2700000" algn="tl">
                    <a:srgbClr val="000000">
                      <a:alpha val="43137"/>
                    </a:srgbClr>
                  </a:outerShdw>
                </a:effectLst>
                <a:cs typeface="Arial" pitchFamily="34" charset="0"/>
              </a:rPr>
              <a:t> </a:t>
            </a:r>
            <a:r>
              <a:rPr lang="en-US" sz="3200" b="1" i="1" dirty="0" smtClean="0">
                <a:solidFill>
                  <a:srgbClr val="FFFF00"/>
                </a:solidFill>
                <a:effectLst>
                  <a:outerShdw blurRad="38100" dist="38100" dir="2700000" algn="tl">
                    <a:srgbClr val="000000">
                      <a:alpha val="43137"/>
                    </a:srgbClr>
                  </a:outerShdw>
                </a:effectLst>
                <a:cs typeface="Arial" pitchFamily="34" charset="0"/>
              </a:rPr>
              <a:t>U</a:t>
            </a:r>
            <a:r>
              <a:rPr lang="en-US" sz="3200" b="1" i="1" baseline="-25000" dirty="0" smtClean="0">
                <a:solidFill>
                  <a:srgbClr val="FFFF00"/>
                </a:solidFill>
                <a:effectLst>
                  <a:outerShdw blurRad="38100" dist="38100" dir="2700000" algn="tl">
                    <a:srgbClr val="000000">
                      <a:alpha val="43137"/>
                    </a:srgbClr>
                  </a:outerShdw>
                </a:effectLst>
                <a:cs typeface="Arial" pitchFamily="34" charset="0"/>
              </a:rPr>
              <a:t>e</a:t>
            </a:r>
            <a:r>
              <a:rPr lang="en-US" sz="3200" b="1" i="1" dirty="0" smtClean="0">
                <a:solidFill>
                  <a:srgbClr val="FFFF00"/>
                </a:solidFill>
                <a:effectLst>
                  <a:outerShdw blurRad="38100" dist="38100" dir="2700000" algn="tl">
                    <a:srgbClr val="000000">
                      <a:alpha val="43137"/>
                    </a:srgbClr>
                  </a:outerShdw>
                </a:effectLst>
                <a:cs typeface="Arial" pitchFamily="34" charset="0"/>
              </a:rPr>
              <a:t>)</a:t>
            </a:r>
            <a:endParaRPr lang="en-US" sz="3200" b="1" dirty="0" smtClean="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6255476" y="2438400"/>
            <a:ext cx="2747620" cy="1938992"/>
          </a:xfrm>
          <a:prstGeom prst="rect">
            <a:avLst/>
          </a:prstGeom>
          <a:noFill/>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rPr>
              <a:t>For cold fusion, </a:t>
            </a:r>
            <a:endParaRPr lang="en-US" sz="2400" b="1" dirty="0" smtClean="0">
              <a:solidFill>
                <a:srgbClr val="FFFF00"/>
              </a:solidFill>
              <a:effectLst>
                <a:outerShdw blurRad="38100" dist="38100" dir="2700000" algn="tl">
                  <a:srgbClr val="000000">
                    <a:alpha val="43137"/>
                  </a:srgbClr>
                </a:outerShdw>
              </a:effectLst>
            </a:endParaRPr>
          </a:p>
          <a:p>
            <a:pPr algn="ctr"/>
            <a:r>
              <a:rPr lang="en-US" sz="2400" b="1" i="1" dirty="0" smtClean="0">
                <a:solidFill>
                  <a:srgbClr val="FFFF00"/>
                </a:solidFill>
                <a:effectLst>
                  <a:outerShdw blurRad="38100" dist="38100" dir="2700000" algn="tl">
                    <a:srgbClr val="000000">
                      <a:alpha val="43137"/>
                    </a:srgbClr>
                  </a:outerShdw>
                </a:effectLst>
              </a:rPr>
              <a:t>E </a:t>
            </a:r>
            <a:r>
              <a:rPr lang="en-US" sz="2400" b="1" i="1" dirty="0" smtClean="0">
                <a:solidFill>
                  <a:srgbClr val="FFFF00"/>
                </a:solidFill>
                <a:effectLst>
                  <a:outerShdw blurRad="38100" dist="38100" dir="2700000" algn="tl">
                    <a:srgbClr val="000000">
                      <a:alpha val="43137"/>
                    </a:srgbClr>
                  </a:outerShdw>
                </a:effectLst>
                <a:sym typeface="Symbol"/>
              </a:rPr>
              <a:t> </a:t>
            </a:r>
            <a:r>
              <a:rPr lang="en-US" sz="2400" b="1" i="1" dirty="0" smtClean="0">
                <a:solidFill>
                  <a:srgbClr val="FFFF00"/>
                </a:solidFill>
                <a:effectLst>
                  <a:outerShdw blurRad="38100" dist="38100" dir="2700000" algn="tl">
                    <a:srgbClr val="000000">
                      <a:alpha val="43137"/>
                    </a:srgbClr>
                  </a:outerShdw>
                </a:effectLst>
              </a:rPr>
              <a:t> </a:t>
            </a:r>
            <a:r>
              <a:rPr lang="en-US" sz="2400" b="1" i="1" dirty="0">
                <a:solidFill>
                  <a:srgbClr val="FFFF00"/>
                </a:solidFill>
                <a:effectLst>
                  <a:outerShdw blurRad="38100" dist="38100" dir="2700000" algn="tl">
                    <a:srgbClr val="000000">
                      <a:alpha val="43137"/>
                    </a:srgbClr>
                  </a:outerShdw>
                </a:effectLst>
              </a:rPr>
              <a:t>0.040 </a:t>
            </a:r>
            <a:r>
              <a:rPr lang="en-US" sz="2400" b="1" i="1" dirty="0" smtClean="0">
                <a:solidFill>
                  <a:srgbClr val="FFFF00"/>
                </a:solidFill>
                <a:effectLst>
                  <a:outerShdw blurRad="38100" dist="38100" dir="2700000" algn="tl">
                    <a:srgbClr val="000000">
                      <a:alpha val="43137"/>
                    </a:srgbClr>
                  </a:outerShdw>
                </a:effectLst>
              </a:rPr>
              <a:t>eV</a:t>
            </a:r>
          </a:p>
          <a:p>
            <a:endParaRPr lang="en-US" sz="2400" b="1" i="1" dirty="0" smtClean="0">
              <a:solidFill>
                <a:srgbClr val="FFFF00"/>
              </a:solidFill>
              <a:effectLst>
                <a:outerShdw blurRad="38100" dist="38100" dir="2700000" algn="tl">
                  <a:srgbClr val="000000">
                    <a:alpha val="43137"/>
                  </a:srgbClr>
                </a:outerShdw>
              </a:effectLst>
            </a:endParaRPr>
          </a:p>
          <a:p>
            <a:endParaRPr lang="en-US" sz="2400" b="1" i="1" dirty="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sym typeface="Symbol"/>
              </a:rPr>
              <a:t>  Pt/D2  </a:t>
            </a:r>
            <a:r>
              <a:rPr lang="en-US" sz="2400" b="1" dirty="0">
                <a:solidFill>
                  <a:srgbClr val="FFFF00"/>
                </a:solidFill>
                <a:effectLst>
                  <a:outerShdw blurRad="38100" dist="38100" dir="2700000" algn="tl">
                    <a:srgbClr val="000000">
                      <a:alpha val="43137"/>
                    </a:srgbClr>
                  </a:outerShdw>
                </a:effectLst>
                <a:sym typeface="Symbol"/>
              </a:rPr>
              <a:t>  </a:t>
            </a:r>
            <a:r>
              <a:rPr lang="en-US" sz="2400" b="1" dirty="0" smtClean="0">
                <a:solidFill>
                  <a:srgbClr val="FFFF00"/>
                </a:solidFill>
                <a:effectLst>
                  <a:outerShdw blurRad="38100" dist="38100" dir="2700000" algn="tl">
                    <a:srgbClr val="000000">
                      <a:alpha val="43137"/>
                    </a:srgbClr>
                  </a:outerShdw>
                </a:effectLst>
                <a:sym typeface="Symbol"/>
              </a:rPr>
              <a:t>10</a:t>
            </a:r>
            <a:r>
              <a:rPr lang="en-US" sz="2400" b="1" baseline="30000" dirty="0" smtClean="0">
                <a:solidFill>
                  <a:srgbClr val="FFFF00"/>
                </a:solidFill>
                <a:effectLst>
                  <a:outerShdw blurRad="38100" dist="38100" dir="2700000" algn="tl">
                    <a:srgbClr val="000000">
                      <a:alpha val="43137"/>
                    </a:srgbClr>
                  </a:outerShdw>
                </a:effectLst>
                <a:sym typeface="Symbol"/>
              </a:rPr>
              <a:t>65  </a:t>
            </a:r>
            <a:endParaRPr lang="en-US" sz="2400" b="1" baseline="30000" dirty="0">
              <a:solidFill>
                <a:srgbClr val="FFFF00"/>
              </a:solidFill>
              <a:effectLst>
                <a:outerShdw blurRad="38100" dist="38100" dir="2700000" algn="tl">
                  <a:srgbClr val="000000">
                    <a:alpha val="43137"/>
                  </a:srgbClr>
                </a:outerShdw>
              </a:effectLst>
            </a:endParaRPr>
          </a:p>
        </p:txBody>
      </p:sp>
      <p:sp>
        <p:nvSpPr>
          <p:cNvPr id="11" name="5-Point Star 10"/>
          <p:cNvSpPr/>
          <p:nvPr/>
        </p:nvSpPr>
        <p:spPr>
          <a:xfrm>
            <a:off x="8485847" y="3886200"/>
            <a:ext cx="505753" cy="457200"/>
          </a:xfrm>
          <a:prstGeom prst="star5">
            <a:avLst>
              <a:gd name="adj" fmla="val 20379"/>
              <a:gd name="hf" fmla="val 105146"/>
              <a:gd name="vf" fmla="val 11055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5" name="Rectangle 4"/>
          <p:cNvSpPr/>
          <p:nvPr/>
        </p:nvSpPr>
        <p:spPr>
          <a:xfrm>
            <a:off x="6410324" y="3933824"/>
            <a:ext cx="1895476" cy="4095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47724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54</a:t>
            </a:fld>
            <a:endParaRPr lang="en-US" dirty="0"/>
          </a:p>
        </p:txBody>
      </p:sp>
      <p:sp>
        <p:nvSpPr>
          <p:cNvPr id="5" name="TextBox 4"/>
          <p:cNvSpPr txBox="1"/>
          <p:nvPr/>
        </p:nvSpPr>
        <p:spPr>
          <a:xfrm>
            <a:off x="533400" y="545842"/>
            <a:ext cx="7467600" cy="5016758"/>
          </a:xfrm>
          <a:prstGeom prst="rect">
            <a:avLst/>
          </a:prstGeom>
          <a:noFill/>
        </p:spPr>
        <p:txBody>
          <a:bodyPr wrap="square" rtlCol="0">
            <a:spAutoFit/>
          </a:bodyPr>
          <a:lstStyle/>
          <a:p>
            <a:r>
              <a:rPr lang="ru-RU"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So, </a:t>
            </a:r>
            <a:r>
              <a:rPr lang="en-US" sz="3200" b="1" dirty="0" smtClean="0">
                <a:solidFill>
                  <a:srgbClr val="FFFF00"/>
                </a:solidFill>
                <a:effectLst>
                  <a:outerShdw blurRad="38100" dist="38100" dir="2700000" algn="tl">
                    <a:srgbClr val="000000">
                      <a:alpha val="43137"/>
                    </a:srgbClr>
                  </a:outerShdw>
                </a:effectLst>
              </a:rPr>
              <a:t> the  first  secret  of  cold  fusion </a:t>
            </a:r>
            <a:r>
              <a:rPr lang="en-US" sz="3200" b="1" dirty="0">
                <a:solidFill>
                  <a:srgbClr val="FFFF00"/>
                </a:solidFill>
                <a:effectLst>
                  <a:outerShdw blurRad="38100" dist="38100" dir="2700000" algn="tl">
                    <a:srgbClr val="000000">
                      <a:alpha val="43137"/>
                    </a:srgbClr>
                  </a:outerShdw>
                </a:effectLst>
              </a:rPr>
              <a:t>which </a:t>
            </a:r>
            <a:r>
              <a:rPr lang="en-US" sz="3200" b="1" dirty="0" smtClean="0">
                <a:solidFill>
                  <a:srgbClr val="FFFF00"/>
                </a:solidFill>
                <a:effectLst>
                  <a:outerShdw blurRad="38100" dist="38100" dir="2700000" algn="tl">
                    <a:srgbClr val="000000">
                      <a:alpha val="43137"/>
                    </a:srgbClr>
                  </a:outerShdw>
                </a:effectLst>
              </a:rPr>
              <a:t> necessarily  results  in  the  fusion  of </a:t>
            </a:r>
            <a:r>
              <a:rPr lang="en-US" sz="3200" b="1" dirty="0">
                <a:solidFill>
                  <a:srgbClr val="FFFF00"/>
                </a:solidFill>
                <a:effectLst>
                  <a:outerShdw blurRad="38100" dist="38100" dir="2700000" algn="tl">
                    <a:srgbClr val="000000">
                      <a:alpha val="43137"/>
                    </a:srgbClr>
                  </a:outerShdw>
                </a:effectLst>
              </a:rPr>
              <a:t>deuterium </a:t>
            </a:r>
            <a:r>
              <a:rPr lang="en-US" sz="3200" b="1" dirty="0" smtClean="0">
                <a:solidFill>
                  <a:srgbClr val="FFFF00"/>
                </a:solidFill>
                <a:effectLst>
                  <a:outerShdw blurRad="38100" dist="38100" dir="2700000" algn="tl">
                    <a:srgbClr val="000000">
                      <a:alpha val="43137"/>
                    </a:srgbClr>
                  </a:outerShdw>
                </a:effectLst>
              </a:rPr>
              <a:t> nuclei   deuterium  saturation  in  conducting  crystal today  can  be </a:t>
            </a:r>
            <a:r>
              <a:rPr lang="en-US" sz="3200" b="1" dirty="0">
                <a:solidFill>
                  <a:srgbClr val="FFFF00"/>
                </a:solidFill>
                <a:effectLst>
                  <a:outerShdw blurRad="38100" dist="38100" dir="2700000" algn="tl">
                    <a:srgbClr val="000000">
                      <a:alpha val="43137"/>
                    </a:srgbClr>
                  </a:outerShdw>
                </a:effectLst>
              </a:rPr>
              <a:t>considered </a:t>
            </a:r>
            <a:r>
              <a:rPr lang="en-US" sz="3200" b="1" dirty="0" smtClean="0">
                <a:solidFill>
                  <a:srgbClr val="FFFF00"/>
                </a:solidFill>
                <a:effectLst>
                  <a:outerShdw blurRad="38100" dist="38100" dir="2700000" algn="tl">
                    <a:srgbClr val="000000">
                      <a:alpha val="43137"/>
                    </a:srgbClr>
                  </a:outerShdw>
                </a:effectLst>
              </a:rPr>
              <a:t> practically  solved</a:t>
            </a:r>
            <a:r>
              <a:rPr lang="en-US" sz="3200" b="1" dirty="0">
                <a:solidFill>
                  <a:srgbClr val="FFFF00"/>
                </a:solidFill>
                <a:effectLst>
                  <a:outerShdw blurRad="38100" dist="38100" dir="2700000" algn="tl">
                    <a:srgbClr val="000000">
                      <a:alpha val="43137"/>
                    </a:srgbClr>
                  </a:outerShdw>
                </a:effectLst>
              </a:rPr>
              <a:t>.</a:t>
            </a:r>
          </a:p>
          <a:p>
            <a:endParaRPr lang="en-US" sz="3200" b="1" dirty="0">
              <a:solidFill>
                <a:srgbClr val="FFFF00"/>
              </a:solidFill>
              <a:effectLst>
                <a:outerShdw blurRad="38100" dist="38100" dir="2700000" algn="tl">
                  <a:srgbClr val="000000">
                    <a:alpha val="43137"/>
                  </a:srgbClr>
                </a:outerShdw>
              </a:effectLst>
            </a:endParaRPr>
          </a:p>
          <a:p>
            <a:r>
              <a:rPr lang="en-US" sz="3200" b="1" dirty="0" smtClean="0">
                <a:solidFill>
                  <a:srgbClr val="FFFF00"/>
                </a:solidFill>
                <a:effectLst>
                  <a:outerShdw blurRad="38100" dist="38100" dir="2700000" algn="tl">
                    <a:srgbClr val="000000">
                      <a:alpha val="43137"/>
                    </a:srgbClr>
                  </a:outerShdw>
                </a:effectLst>
              </a:rPr>
              <a:t>           The  second  surprise  of  the  cold </a:t>
            </a:r>
            <a:r>
              <a:rPr lang="en-US" sz="3200" b="1" dirty="0">
                <a:solidFill>
                  <a:srgbClr val="FFFF00"/>
                </a:solidFill>
                <a:effectLst>
                  <a:outerShdw blurRad="38100" dist="38100" dir="2700000" algn="tl">
                    <a:srgbClr val="000000">
                      <a:alpha val="43137"/>
                    </a:srgbClr>
                  </a:outerShdw>
                </a:effectLst>
              </a:rPr>
              <a:t>fusion </a:t>
            </a:r>
            <a:r>
              <a:rPr lang="en-US" sz="3200" b="1" dirty="0" smtClean="0">
                <a:solidFill>
                  <a:srgbClr val="FFFF00"/>
                </a:solidFill>
                <a:effectLst>
                  <a:outerShdw blurRad="38100" dist="38100" dir="2700000" algn="tl">
                    <a:srgbClr val="000000">
                      <a:alpha val="43137"/>
                    </a:srgbClr>
                  </a:outerShdw>
                </a:effectLst>
              </a:rPr>
              <a:t> process</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in  these  reactions  there </a:t>
            </a:r>
            <a:r>
              <a:rPr lang="en-US" sz="3200" b="1" dirty="0">
                <a:solidFill>
                  <a:srgbClr val="FFFF00"/>
                </a:solidFill>
                <a:effectLst>
                  <a:outerShdw blurRad="38100" dist="38100" dir="2700000" algn="tl">
                    <a:srgbClr val="000000">
                      <a:alpha val="43137"/>
                    </a:srgbClr>
                  </a:outerShdw>
                </a:effectLst>
              </a:rPr>
              <a:t>are </a:t>
            </a:r>
            <a:r>
              <a:rPr lang="en-US" sz="3200" b="1" dirty="0" smtClean="0">
                <a:solidFill>
                  <a:srgbClr val="FFFF00"/>
                </a:solidFill>
                <a:effectLst>
                  <a:outerShdw blurRad="38100" dist="38100" dir="2700000" algn="tl">
                    <a:srgbClr val="000000">
                      <a:alpha val="43137"/>
                    </a:srgbClr>
                  </a:outerShdw>
                </a:effectLst>
              </a:rPr>
              <a:t> practically  no  standard  nuclear  decay </a:t>
            </a:r>
            <a:r>
              <a:rPr lang="en-US" sz="3200" b="1" dirty="0">
                <a:solidFill>
                  <a:srgbClr val="FFFF00"/>
                </a:solidFill>
                <a:effectLst>
                  <a:outerShdw blurRad="38100" dist="38100" dir="2700000" algn="tl">
                    <a:srgbClr val="000000">
                      <a:alpha val="43137"/>
                    </a:srgbClr>
                  </a:outerShdw>
                </a:effectLst>
              </a:rPr>
              <a:t>products </a:t>
            </a:r>
            <a:r>
              <a:rPr lang="en-US" sz="3200" b="1" dirty="0" smtClean="0">
                <a:solidFill>
                  <a:srgbClr val="FFFF00"/>
                </a:solidFill>
                <a:effectLst>
                  <a:outerShdw blurRad="38100" dist="38100" dir="2700000" algn="tl">
                    <a:srgbClr val="000000">
                      <a:alpha val="43137"/>
                    </a:srgbClr>
                  </a:outerShdw>
                </a:effectLst>
              </a:rPr>
              <a:t> of  </a:t>
            </a:r>
            <a:r>
              <a:rPr lang="en-US" sz="3200" b="1" baseline="30000" dirty="0">
                <a:solidFill>
                  <a:srgbClr val="FFFF00"/>
                </a:solidFill>
                <a:effectLst>
                  <a:outerShdw blurRad="38100" dist="38100" dir="2700000" algn="tl">
                    <a:srgbClr val="000000">
                      <a:alpha val="43137"/>
                    </a:srgbClr>
                  </a:outerShdw>
                </a:effectLst>
              </a:rPr>
              <a:t>4</a:t>
            </a:r>
            <a:r>
              <a:rPr lang="en-US" sz="3200" b="1" dirty="0">
                <a:solidFill>
                  <a:srgbClr val="FFFF00"/>
                </a:solidFill>
                <a:effectLst>
                  <a:outerShdw blurRad="38100" dist="38100" dir="2700000" algn="tl">
                    <a:srgbClr val="000000">
                      <a:alpha val="43137"/>
                    </a:srgbClr>
                  </a:outerShdw>
                </a:effectLst>
              </a:rPr>
              <a:t>He</a:t>
            </a:r>
            <a:r>
              <a:rPr lang="en-US" sz="3200" b="1" dirty="0" smtClean="0">
                <a:solidFill>
                  <a:srgbClr val="FFFF00"/>
                </a:solidFill>
                <a:effectLst>
                  <a:outerShdw blurRad="38100" dist="38100" dir="2700000" algn="tl">
                    <a:srgbClr val="000000">
                      <a:alpha val="43137"/>
                    </a:srgbClr>
                  </a:outerShdw>
                </a:effectLst>
              </a:rPr>
              <a:t>*.</a:t>
            </a:r>
            <a:endParaRPr lang="en-US" sz="3200" b="1" dirty="0">
              <a:solidFill>
                <a:srgbClr val="FFFF00"/>
              </a:solidFill>
              <a:effectLst>
                <a:outerShdw blurRad="38100" dist="38100" dir="2700000" algn="tl">
                  <a:srgbClr val="000000">
                    <a:alpha val="43137"/>
                  </a:srgbClr>
                </a:outerShdw>
              </a:effectLst>
            </a:endParaRPr>
          </a:p>
        </p:txBody>
      </p:sp>
      <p:sp>
        <p:nvSpPr>
          <p:cNvPr id="6" name="5-Point Star 5"/>
          <p:cNvSpPr/>
          <p:nvPr/>
        </p:nvSpPr>
        <p:spPr>
          <a:xfrm>
            <a:off x="8229600" y="1066800"/>
            <a:ext cx="609599" cy="533400"/>
          </a:xfrm>
          <a:prstGeom prst="star5">
            <a:avLst>
              <a:gd name="adj" fmla="val 20379"/>
              <a:gd name="hf" fmla="val 105146"/>
              <a:gd name="vf" fmla="val 11055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26001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55</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825" y="1901112"/>
            <a:ext cx="5972175" cy="4194888"/>
          </a:xfrm>
          <a:prstGeom prst="rect">
            <a:avLst/>
          </a:prstGeom>
        </p:spPr>
      </p:pic>
      <p:sp>
        <p:nvSpPr>
          <p:cNvPr id="8" name="TextBox 7"/>
          <p:cNvSpPr txBox="1"/>
          <p:nvPr/>
        </p:nvSpPr>
        <p:spPr>
          <a:xfrm>
            <a:off x="152400" y="0"/>
            <a:ext cx="8915400" cy="1815882"/>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A </a:t>
            </a:r>
            <a:r>
              <a:rPr lang="en-US" sz="2400" b="1" dirty="0" smtClean="0">
                <a:solidFill>
                  <a:srgbClr val="FFFF00"/>
                </a:solidFill>
                <a:effectLst>
                  <a:outerShdw blurRad="38100" dist="38100" dir="2700000" algn="tl">
                    <a:srgbClr val="000000">
                      <a:alpha val="43137"/>
                    </a:srgbClr>
                  </a:outerShdw>
                </a:effectLst>
              </a:rPr>
              <a:t> possible  cause  of  slowing  of  nuclear  decay  rate   with  </a:t>
            </a:r>
            <a:r>
              <a:rPr lang="en-US" sz="2400" b="1" dirty="0">
                <a:solidFill>
                  <a:srgbClr val="FFFF00"/>
                </a:solidFill>
                <a:effectLst>
                  <a:outerShdw blurRad="38100" dist="38100" dir="2700000" algn="tl">
                    <a:srgbClr val="000000">
                      <a:alpha val="43137"/>
                    </a:srgbClr>
                  </a:outerShdw>
                </a:effectLst>
              </a:rPr>
              <a:t>decreasing </a:t>
            </a:r>
            <a:r>
              <a:rPr lang="en-US" sz="2400" b="1" dirty="0" smtClean="0">
                <a:solidFill>
                  <a:srgbClr val="FFFF00"/>
                </a:solidFill>
                <a:effectLst>
                  <a:outerShdw blurRad="38100" dist="38100" dir="2700000" algn="tl">
                    <a:srgbClr val="000000">
                      <a:alpha val="43137"/>
                    </a:srgbClr>
                  </a:outerShdw>
                </a:effectLst>
              </a:rPr>
              <a:t> of  the  excitation  </a:t>
            </a:r>
            <a:r>
              <a:rPr lang="en-US" sz="2400" b="1" dirty="0">
                <a:solidFill>
                  <a:srgbClr val="FFFF00"/>
                </a:solidFill>
                <a:effectLst>
                  <a:outerShdw blurRad="38100" dist="38100" dir="2700000" algn="tl">
                    <a:srgbClr val="000000">
                      <a:alpha val="43137"/>
                    </a:srgbClr>
                  </a:outerShdw>
                </a:effectLst>
              </a:rPr>
              <a:t>energy: </a:t>
            </a:r>
            <a:r>
              <a:rPr lang="en-US" sz="2400" b="1" dirty="0" smtClean="0">
                <a:solidFill>
                  <a:srgbClr val="FFFF00"/>
                </a:solidFill>
                <a:effectLst>
                  <a:outerShdw blurRad="38100" dist="38100" dir="2700000" algn="tl">
                    <a:srgbClr val="000000">
                      <a:alpha val="43137"/>
                    </a:srgbClr>
                  </a:outerShdw>
                </a:effectLst>
              </a:rPr>
              <a:t> a  </a:t>
            </a:r>
            <a:r>
              <a:rPr lang="en-US" sz="3200" b="1" i="1" dirty="0" smtClean="0">
                <a:solidFill>
                  <a:srgbClr val="FC80D9"/>
                </a:solidFill>
                <a:effectLst>
                  <a:outerShdw blurRad="38100" dist="38100" dir="2700000" algn="tl">
                    <a:srgbClr val="000000">
                      <a:alpha val="43137"/>
                    </a:srgbClr>
                  </a:outerShdw>
                </a:effectLst>
              </a:rPr>
              <a:t>residual  Coulomb  barrier  </a:t>
            </a:r>
            <a:r>
              <a:rPr lang="en-US" sz="2400" b="1" dirty="0" smtClean="0">
                <a:solidFill>
                  <a:srgbClr val="FFFF00"/>
                </a:solidFill>
                <a:effectLst>
                  <a:outerShdw blurRad="38100" dist="38100" dir="2700000" algn="tl">
                    <a:srgbClr val="000000">
                      <a:alpha val="43137"/>
                    </a:srgbClr>
                  </a:outerShdw>
                </a:effectLst>
              </a:rPr>
              <a:t>between  the deuterium  </a:t>
            </a:r>
            <a:r>
              <a:rPr lang="en-US" sz="2400" b="1" dirty="0">
                <a:solidFill>
                  <a:srgbClr val="FFFF00"/>
                </a:solidFill>
                <a:effectLst>
                  <a:outerShdw blurRad="38100" dist="38100" dir="2700000" algn="tl">
                    <a:srgbClr val="000000">
                      <a:alpha val="43137"/>
                    </a:srgbClr>
                  </a:outerShdw>
                </a:effectLst>
              </a:rPr>
              <a:t>nuclei </a:t>
            </a:r>
            <a:r>
              <a:rPr lang="en-US" sz="2400" b="1" dirty="0" smtClean="0">
                <a:solidFill>
                  <a:srgbClr val="FFFF00"/>
                </a:solidFill>
                <a:effectLst>
                  <a:outerShdw blurRad="38100" dist="38100" dir="2700000" algn="tl">
                    <a:srgbClr val="000000">
                      <a:alpha val="43137"/>
                    </a:srgbClr>
                  </a:outerShdw>
                </a:effectLst>
              </a:rPr>
              <a:t> that  already  in  the  potential  well  of  the  strong  </a:t>
            </a:r>
            <a:r>
              <a:rPr lang="en-US" sz="2400" b="1" dirty="0">
                <a:solidFill>
                  <a:srgbClr val="FFFF00"/>
                </a:solidFill>
                <a:effectLst>
                  <a:outerShdw blurRad="38100" dist="38100" dir="2700000" algn="tl">
                    <a:srgbClr val="000000">
                      <a:alpha val="43137"/>
                    </a:srgbClr>
                  </a:outerShdw>
                </a:effectLst>
              </a:rPr>
              <a:t>interactions. </a:t>
            </a: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108638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56</a:t>
            </a:fld>
            <a:endParaRPr lang="en-US" dirty="0"/>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4" name="Rectangle 3"/>
          <p:cNvSpPr/>
          <p:nvPr/>
        </p:nvSpPr>
        <p:spPr>
          <a:xfrm>
            <a:off x="685800" y="0"/>
            <a:ext cx="7924800" cy="6001643"/>
          </a:xfrm>
          <a:prstGeom prst="rect">
            <a:avLst/>
          </a:prstGeom>
        </p:spPr>
        <p:txBody>
          <a:bodyPr wrap="square">
            <a:spAutoFit/>
          </a:bodyPr>
          <a:lstStyle/>
          <a:p>
            <a:pPr algn="r"/>
            <a:r>
              <a:rPr lang="ru-RU" sz="1600" dirty="0">
                <a:solidFill>
                  <a:srgbClr val="FFFF00"/>
                </a:solidFill>
                <a:effectLst>
                  <a:outerShdw blurRad="38100" dist="38100" dir="2700000" algn="tl">
                    <a:srgbClr val="000000">
                      <a:alpha val="43137"/>
                    </a:srgbClr>
                  </a:outerShdw>
                </a:effectLst>
              </a:rPr>
              <a:t> </a:t>
            </a:r>
            <a:r>
              <a:rPr lang="en-US" sz="1600" dirty="0" smtClean="0">
                <a:solidFill>
                  <a:srgbClr val="FFFF00"/>
                </a:solidFill>
                <a:effectLst>
                  <a:outerShdw blurRad="38100" dist="38100" dir="2700000" algn="tl">
                    <a:srgbClr val="000000">
                      <a:alpha val="43137"/>
                    </a:srgbClr>
                  </a:outerShdw>
                </a:effectLst>
              </a:rPr>
              <a:t>11/22/2012</a:t>
            </a:r>
          </a:p>
          <a:p>
            <a:r>
              <a:rPr lang="ru-RU" sz="1600" dirty="0" smtClean="0">
                <a:solidFill>
                  <a:srgbClr val="FFFF00"/>
                </a:solidFill>
                <a:effectLst>
                  <a:outerShdw blurRad="38100" dist="38100" dir="2700000" algn="tl">
                    <a:srgbClr val="000000">
                      <a:alpha val="43137"/>
                    </a:srgbClr>
                  </a:outerShdw>
                </a:effectLst>
              </a:rPr>
              <a:t>Дорогой </a:t>
            </a:r>
            <a:r>
              <a:rPr lang="ru-RU" sz="1600" dirty="0">
                <a:solidFill>
                  <a:srgbClr val="FFFF00"/>
                </a:solidFill>
                <a:effectLst>
                  <a:outerShdw blurRad="38100" dist="38100" dir="2700000" algn="tl">
                    <a:srgbClr val="000000">
                      <a:alpha val="43137"/>
                    </a:srgbClr>
                  </a:outerShdw>
                </a:effectLst>
              </a:rPr>
              <a:t>Эдуард Николаевич!</a:t>
            </a:r>
            <a:endParaRPr lang="en-US" sz="1600" dirty="0">
              <a:solidFill>
                <a:srgbClr val="FFFF00"/>
              </a:solidFill>
              <a:effectLst>
                <a:outerShdw blurRad="38100" dist="38100" dir="2700000" algn="tl">
                  <a:srgbClr val="000000">
                    <a:alpha val="43137"/>
                  </a:srgbClr>
                </a:outerShdw>
              </a:effectLst>
            </a:endParaRPr>
          </a:p>
          <a:p>
            <a:r>
              <a:rPr lang="ru-RU" sz="1600" dirty="0">
                <a:solidFill>
                  <a:srgbClr val="FFFF00"/>
                </a:solidFill>
                <a:effectLst>
                  <a:outerShdw blurRad="38100" dist="38100" dir="2700000" algn="tl">
                    <a:srgbClr val="000000">
                      <a:alpha val="43137"/>
                    </a:srgbClr>
                  </a:outerShdw>
                </a:effectLst>
              </a:rPr>
              <a:t> </a:t>
            </a:r>
            <a:endParaRPr lang="en-US" sz="1600" dirty="0">
              <a:solidFill>
                <a:srgbClr val="FFFF00"/>
              </a:solidFill>
              <a:effectLst>
                <a:outerShdw blurRad="38100" dist="38100" dir="2700000" algn="tl">
                  <a:srgbClr val="000000">
                    <a:alpha val="43137"/>
                  </a:srgbClr>
                </a:outerShdw>
              </a:effectLst>
            </a:endParaRPr>
          </a:p>
          <a:p>
            <a:r>
              <a:rPr lang="ru-RU" sz="1600" dirty="0">
                <a:solidFill>
                  <a:srgbClr val="FFFF00"/>
                </a:solidFill>
                <a:effectLst>
                  <a:outerShdw blurRad="38100" dist="38100" dir="2700000" algn="tl">
                    <a:srgbClr val="000000">
                      <a:alpha val="43137"/>
                    </a:srgbClr>
                  </a:outerShdw>
                </a:effectLst>
              </a:rPr>
              <a:t>    Я никогда не отрицал возможности того, что при электролизе могут происходить очень редкие реакции синтеза dd за счёт, например, ускорения дейтонов до энергий несколько кэВ в образующихся в кристалле щелях, на границе которых накапливаются заряды различного знака. Идея каналирования может повысить эту вероятность, подобно тому, как повышается светимость коллайдеров за счёт сжатия встречных пучков. Однако Ваше объяснение отсутствия наблюдаемых нейтронов от реакции </a:t>
            </a:r>
            <a:endParaRPr lang="en-US" sz="1600" dirty="0">
              <a:solidFill>
                <a:srgbClr val="FFFF00"/>
              </a:solidFill>
              <a:effectLst>
                <a:outerShdw blurRad="38100" dist="38100" dir="2700000" algn="tl">
                  <a:srgbClr val="000000">
                    <a:alpha val="43137"/>
                  </a:srgbClr>
                </a:outerShdw>
              </a:effectLst>
            </a:endParaRPr>
          </a:p>
          <a:p>
            <a:r>
              <a:rPr lang="en-US" sz="1600" dirty="0">
                <a:solidFill>
                  <a:srgbClr val="FFFF00"/>
                </a:solidFill>
                <a:effectLst>
                  <a:outerShdw blurRad="38100" dist="38100" dir="2700000" algn="tl">
                    <a:srgbClr val="000000">
                      <a:alpha val="43137"/>
                    </a:srgbClr>
                  </a:outerShdw>
                </a:effectLst>
              </a:rPr>
              <a:t>d</a:t>
            </a:r>
            <a:r>
              <a:rPr lang="ru-RU" sz="1600" dirty="0">
                <a:solidFill>
                  <a:srgbClr val="FFFF00"/>
                </a:solidFill>
                <a:effectLst>
                  <a:outerShdw blurRad="38100" dist="38100" dir="2700000" algn="tl">
                    <a:srgbClr val="000000">
                      <a:alpha val="43137"/>
                    </a:srgbClr>
                  </a:outerShdw>
                </a:effectLst>
              </a:rPr>
              <a:t>d →</a:t>
            </a:r>
            <a:r>
              <a:rPr lang="ru-RU" sz="1600" baseline="-25000" dirty="0">
                <a:solidFill>
                  <a:srgbClr val="FFFF00"/>
                </a:solidFill>
                <a:effectLst>
                  <a:outerShdw blurRad="38100" dist="38100" dir="2700000" algn="tl">
                    <a:srgbClr val="000000">
                      <a:alpha val="43137"/>
                    </a:srgbClr>
                  </a:outerShdw>
                </a:effectLst>
              </a:rPr>
              <a:t>3</a:t>
            </a:r>
            <a:r>
              <a:rPr lang="en-US" sz="1600" dirty="0">
                <a:solidFill>
                  <a:srgbClr val="FFFF00"/>
                </a:solidFill>
                <a:effectLst>
                  <a:outerShdw blurRad="38100" dist="38100" dir="2700000" algn="tl">
                    <a:srgbClr val="000000">
                      <a:alpha val="43137"/>
                    </a:srgbClr>
                  </a:outerShdw>
                </a:effectLst>
              </a:rPr>
              <a:t>He</a:t>
            </a:r>
            <a:r>
              <a:rPr lang="ru-RU" sz="1600" dirty="0">
                <a:solidFill>
                  <a:srgbClr val="FFFF00"/>
                </a:solidFill>
                <a:effectLst>
                  <a:outerShdw blurRad="38100" dist="38100" dir="2700000" algn="tl">
                    <a:srgbClr val="000000">
                      <a:alpha val="43137"/>
                    </a:srgbClr>
                  </a:outerShdw>
                </a:effectLst>
              </a:rPr>
              <a:t> +</a:t>
            </a:r>
            <a:r>
              <a:rPr lang="en-US" sz="1600" dirty="0">
                <a:solidFill>
                  <a:srgbClr val="FFFF00"/>
                </a:solidFill>
                <a:effectLst>
                  <a:outerShdw blurRad="38100" dist="38100" dir="2700000" algn="tl">
                    <a:srgbClr val="000000">
                      <a:alpha val="43137"/>
                    </a:srgbClr>
                  </a:outerShdw>
                </a:effectLst>
              </a:rPr>
              <a:t>n</a:t>
            </a:r>
            <a:r>
              <a:rPr lang="ru-RU" sz="1600" dirty="0">
                <a:solidFill>
                  <a:srgbClr val="FFFF00"/>
                </a:solidFill>
                <a:effectLst>
                  <a:outerShdw blurRad="38100" dist="38100" dir="2700000" algn="tl">
                    <a:srgbClr val="000000">
                      <a:alpha val="43137"/>
                    </a:srgbClr>
                  </a:outerShdw>
                </a:effectLst>
              </a:rPr>
              <a:t> совершенно неприемлемо. Уровни энергии ядра гелия 4 хорошо известны и от 1-го возбуждённого уровня (~ 20 МэВ) нет промежуточных уровней. Поэтому нет возможности передачи энергии решётке через γ-кванты. </a:t>
            </a:r>
            <a:endParaRPr lang="en-US" sz="1600" dirty="0">
              <a:solidFill>
                <a:srgbClr val="FFFF00"/>
              </a:solidFill>
              <a:effectLst>
                <a:outerShdw blurRad="38100" dist="38100" dir="2700000" algn="tl">
                  <a:srgbClr val="000000">
                    <a:alpha val="43137"/>
                  </a:srgbClr>
                </a:outerShdw>
              </a:effectLst>
            </a:endParaRPr>
          </a:p>
          <a:p>
            <a:r>
              <a:rPr lang="ru-RU" sz="1600" dirty="0">
                <a:solidFill>
                  <a:srgbClr val="FFFF00"/>
                </a:solidFill>
                <a:effectLst>
                  <a:outerShdw blurRad="38100" dist="38100" dir="2700000" algn="tl">
                    <a:srgbClr val="000000">
                      <a:alpha val="43137"/>
                    </a:srgbClr>
                  </a:outerShdw>
                </a:effectLst>
              </a:rPr>
              <a:t>     Тем не менее, относясь серьёзно к Вашим наблюдениям, хотел бы высказать Вам одну гипотезу:  реакции   dd→</a:t>
            </a:r>
            <a:r>
              <a:rPr lang="ru-RU" sz="1600" baseline="-25000" dirty="0">
                <a:solidFill>
                  <a:srgbClr val="FFFF00"/>
                </a:solidFill>
                <a:effectLst>
                  <a:outerShdw blurRad="38100" dist="38100" dir="2700000" algn="tl">
                    <a:srgbClr val="000000">
                      <a:alpha val="43137"/>
                    </a:srgbClr>
                  </a:outerShdw>
                </a:effectLst>
              </a:rPr>
              <a:t>3</a:t>
            </a:r>
            <a:r>
              <a:rPr lang="en-US" sz="1600" dirty="0">
                <a:solidFill>
                  <a:srgbClr val="FFFF00"/>
                </a:solidFill>
                <a:effectLst>
                  <a:outerShdw blurRad="38100" dist="38100" dir="2700000" algn="tl">
                    <a:srgbClr val="000000">
                      <a:alpha val="43137"/>
                    </a:srgbClr>
                  </a:outerShdw>
                </a:effectLst>
              </a:rPr>
              <a:t>He</a:t>
            </a:r>
            <a:r>
              <a:rPr lang="ru-RU" sz="1600" dirty="0">
                <a:solidFill>
                  <a:srgbClr val="FFFF00"/>
                </a:solidFill>
                <a:effectLst>
                  <a:outerShdw blurRad="38100" dist="38100" dir="2700000" algn="tl">
                    <a:srgbClr val="000000">
                      <a:alpha val="43137"/>
                    </a:srgbClr>
                  </a:outerShdw>
                </a:effectLst>
              </a:rPr>
              <a:t>+</a:t>
            </a:r>
            <a:r>
              <a:rPr lang="en-US" sz="1600" dirty="0">
                <a:solidFill>
                  <a:srgbClr val="FFFF00"/>
                </a:solidFill>
                <a:effectLst>
                  <a:outerShdw blurRad="38100" dist="38100" dir="2700000" algn="tl">
                    <a:srgbClr val="000000">
                      <a:alpha val="43137"/>
                    </a:srgbClr>
                  </a:outerShdw>
                </a:effectLst>
              </a:rPr>
              <a:t>n</a:t>
            </a:r>
            <a:r>
              <a:rPr lang="ru-RU" sz="1600" dirty="0">
                <a:solidFill>
                  <a:srgbClr val="FFFF00"/>
                </a:solidFill>
                <a:effectLst>
                  <a:outerShdw blurRad="38100" dist="38100" dir="2700000" algn="tl">
                    <a:srgbClr val="000000">
                      <a:alpha val="43137"/>
                    </a:srgbClr>
                  </a:outerShdw>
                </a:effectLst>
              </a:rPr>
              <a:t>  и  dd→</a:t>
            </a:r>
            <a:r>
              <a:rPr lang="en-US" sz="1600" dirty="0">
                <a:solidFill>
                  <a:srgbClr val="FFFF00"/>
                </a:solidFill>
                <a:effectLst>
                  <a:outerShdw blurRad="38100" dist="38100" dir="2700000" algn="tl">
                    <a:srgbClr val="000000">
                      <a:alpha val="43137"/>
                    </a:srgbClr>
                  </a:outerShdw>
                </a:effectLst>
              </a:rPr>
              <a:t>t</a:t>
            </a:r>
            <a:r>
              <a:rPr lang="ru-RU" sz="1600" dirty="0">
                <a:solidFill>
                  <a:srgbClr val="FFFF00"/>
                </a:solidFill>
                <a:effectLst>
                  <a:outerShdw blurRad="38100" dist="38100" dir="2700000" algn="tl">
                    <a:srgbClr val="000000">
                      <a:alpha val="43137"/>
                    </a:srgbClr>
                  </a:outerShdw>
                </a:effectLst>
              </a:rPr>
              <a:t>+</a:t>
            </a:r>
            <a:r>
              <a:rPr lang="en-US" sz="1600" dirty="0">
                <a:solidFill>
                  <a:srgbClr val="FFFF00"/>
                </a:solidFill>
                <a:effectLst>
                  <a:outerShdw blurRad="38100" dist="38100" dir="2700000" algn="tl">
                    <a:srgbClr val="000000">
                      <a:alpha val="43137"/>
                    </a:srgbClr>
                  </a:outerShdw>
                </a:effectLst>
              </a:rPr>
              <a:t>p</a:t>
            </a:r>
            <a:r>
              <a:rPr lang="ru-RU" sz="1600" dirty="0">
                <a:solidFill>
                  <a:srgbClr val="FFFF00"/>
                </a:solidFill>
                <a:effectLst>
                  <a:outerShdw blurRad="38100" dist="38100" dir="2700000" algn="tl">
                    <a:srgbClr val="000000">
                      <a:alpha val="43137"/>
                    </a:srgbClr>
                  </a:outerShdw>
                </a:effectLst>
              </a:rPr>
              <a:t> идут при энергиях несколько кэВ с одинаковой вероятностью. Однако внутри кристаллического канала положительно заряженная частица обладает большой потенциальной энергией.  </a:t>
            </a:r>
            <a:r>
              <a:rPr lang="ru-RU" sz="1600" b="1" i="1" dirty="0">
                <a:solidFill>
                  <a:srgbClr val="FC80D9"/>
                </a:solidFill>
                <a:effectLst>
                  <a:outerShdw blurRad="38100" dist="38100" dir="2700000" algn="tl">
                    <a:srgbClr val="000000">
                      <a:alpha val="43137"/>
                    </a:srgbClr>
                  </a:outerShdw>
                </a:effectLst>
              </a:rPr>
              <a:t>Поэтому реакция с образованием </a:t>
            </a:r>
            <a:r>
              <a:rPr lang="ru-RU" sz="1600" b="1" i="1" baseline="-25000" dirty="0">
                <a:solidFill>
                  <a:srgbClr val="FC80D9"/>
                </a:solidFill>
                <a:effectLst>
                  <a:outerShdw blurRad="38100" dist="38100" dir="2700000" algn="tl">
                    <a:srgbClr val="000000">
                      <a:alpha val="43137"/>
                    </a:srgbClr>
                  </a:outerShdw>
                </a:effectLst>
              </a:rPr>
              <a:t>3</a:t>
            </a:r>
            <a:r>
              <a:rPr lang="ru-RU" sz="1600" b="1" i="1" dirty="0">
                <a:solidFill>
                  <a:srgbClr val="FC80D9"/>
                </a:solidFill>
                <a:effectLst>
                  <a:outerShdw blurRad="38100" dist="38100" dir="2700000" algn="tl">
                    <a:srgbClr val="000000">
                      <a:alpha val="43137"/>
                    </a:srgbClr>
                  </a:outerShdw>
                </a:effectLst>
              </a:rPr>
              <a:t>Не при переходе протона из одного ядра дейтерия к другому может иметь дополнительный порог и будет подавлена.</a:t>
            </a:r>
            <a:r>
              <a:rPr lang="ru-RU" sz="1600" b="1" i="1" dirty="0">
                <a:solidFill>
                  <a:srgbClr val="FFFF00"/>
                </a:solidFill>
                <a:effectLst>
                  <a:outerShdw blurRad="38100" dist="38100" dir="2700000" algn="tl">
                    <a:srgbClr val="000000">
                      <a:alpha val="43137"/>
                    </a:srgbClr>
                  </a:outerShdw>
                </a:effectLst>
              </a:rPr>
              <a:t> </a:t>
            </a:r>
            <a:r>
              <a:rPr lang="ru-RU" sz="1600" b="1" i="1" dirty="0">
                <a:solidFill>
                  <a:srgbClr val="FC80D9"/>
                </a:solidFill>
                <a:effectLst>
                  <a:outerShdw blurRad="38100" dist="38100" dir="2700000" algn="tl">
                    <a:srgbClr val="000000">
                      <a:alpha val="43137"/>
                    </a:srgbClr>
                  </a:outerShdw>
                </a:effectLst>
              </a:rPr>
              <a:t>Таким образом, синтез будет происходить с образованием протона и ядра трития. </a:t>
            </a:r>
            <a:r>
              <a:rPr lang="ru-RU" sz="1600" dirty="0">
                <a:solidFill>
                  <a:srgbClr val="FFFF00"/>
                </a:solidFill>
                <a:effectLst>
                  <a:outerShdw blurRad="38100" dist="38100" dir="2700000" algn="tl">
                    <a:srgbClr val="000000">
                      <a:alpha val="43137"/>
                    </a:srgbClr>
                  </a:outerShdw>
                </a:effectLst>
              </a:rPr>
              <a:t>А убедиться на опыте, что получается выход трития , значительно сложнее, чем выход нейтронов.</a:t>
            </a:r>
            <a:endParaRPr lang="en-US" sz="1600" dirty="0">
              <a:solidFill>
                <a:srgbClr val="FFFF00"/>
              </a:solidFill>
              <a:effectLst>
                <a:outerShdw blurRad="38100" dist="38100" dir="2700000" algn="tl">
                  <a:srgbClr val="000000">
                    <a:alpha val="43137"/>
                  </a:srgbClr>
                </a:outerShdw>
              </a:effectLst>
            </a:endParaRPr>
          </a:p>
          <a:p>
            <a:r>
              <a:rPr lang="ru-RU" sz="1600" dirty="0">
                <a:solidFill>
                  <a:srgbClr val="FFFF00"/>
                </a:solidFill>
                <a:effectLst>
                  <a:outerShdw blurRad="38100" dist="38100" dir="2700000" algn="tl">
                    <a:srgbClr val="000000">
                      <a:alpha val="43137"/>
                    </a:srgbClr>
                  </a:outerShdw>
                </a:effectLst>
              </a:rPr>
              <a:t>     Я не интересовался и не знаю последних данных: наблюдали или нет выход трития в экспериментах по холодному синтезу?</a:t>
            </a:r>
            <a:endParaRPr lang="en-US" sz="1600" dirty="0">
              <a:solidFill>
                <a:srgbClr val="FFFF00"/>
              </a:solidFill>
              <a:effectLst>
                <a:outerShdw blurRad="38100" dist="38100" dir="2700000" algn="tl">
                  <a:srgbClr val="000000">
                    <a:alpha val="43137"/>
                  </a:srgbClr>
                </a:outerShdw>
              </a:effectLst>
            </a:endParaRPr>
          </a:p>
          <a:p>
            <a:r>
              <a:rPr lang="ru-RU" sz="1600" dirty="0">
                <a:solidFill>
                  <a:srgbClr val="FFFF00"/>
                </a:solidFill>
                <a:effectLst>
                  <a:outerShdw blurRad="38100" dist="38100" dir="2700000" algn="tl">
                    <a:srgbClr val="000000">
                      <a:alpha val="43137"/>
                    </a:srgbClr>
                  </a:outerShdw>
                </a:effectLst>
              </a:rPr>
              <a:t>     Вы сами можете это </a:t>
            </a:r>
            <a:r>
              <a:rPr lang="ru-RU" sz="1600" dirty="0" smtClean="0">
                <a:solidFill>
                  <a:srgbClr val="FFFF00"/>
                </a:solidFill>
                <a:effectLst>
                  <a:outerShdw blurRad="38100" dist="38100" dir="2700000" algn="tl">
                    <a:srgbClr val="000000">
                      <a:alpha val="43137"/>
                    </a:srgbClr>
                  </a:outerShdw>
                </a:effectLst>
              </a:rPr>
              <a:t>оценить.</a:t>
            </a:r>
            <a:endParaRPr lang="en-US" sz="1600" dirty="0">
              <a:solidFill>
                <a:srgbClr val="FFFF00"/>
              </a:solidFill>
              <a:effectLst>
                <a:outerShdw blurRad="38100" dist="38100" dir="2700000" algn="tl">
                  <a:srgbClr val="000000">
                    <a:alpha val="43137"/>
                  </a:srgbClr>
                </a:outerShdw>
              </a:effectLst>
            </a:endParaRPr>
          </a:p>
          <a:p>
            <a:r>
              <a:rPr lang="ru-RU" sz="1600" dirty="0" smtClean="0">
                <a:solidFill>
                  <a:srgbClr val="FFFF00"/>
                </a:solidFill>
                <a:effectLst>
                  <a:outerShdw blurRad="38100" dist="38100" dir="2700000" algn="tl">
                    <a:srgbClr val="000000">
                      <a:alpha val="43137"/>
                    </a:srgbClr>
                  </a:outerShdw>
                </a:effectLst>
              </a:rPr>
              <a:t>С </a:t>
            </a:r>
            <a:r>
              <a:rPr lang="ru-RU" sz="1600" dirty="0">
                <a:solidFill>
                  <a:srgbClr val="FFFF00"/>
                </a:solidFill>
                <a:effectLst>
                  <a:outerShdw blurRad="38100" dist="38100" dir="2700000" algn="tl">
                    <a:srgbClr val="000000">
                      <a:alpha val="43137"/>
                    </a:srgbClr>
                  </a:outerShdw>
                </a:effectLst>
              </a:rPr>
              <a:t>приветом, С Герштейн </a:t>
            </a:r>
            <a:endParaRPr lang="en-US" sz="1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31806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dirty="0"/>
          </a:p>
        </p:txBody>
      </p:sp>
      <p:sp>
        <p:nvSpPr>
          <p:cNvPr id="5" name="Rectangle 4"/>
          <p:cNvSpPr/>
          <p:nvPr/>
        </p:nvSpPr>
        <p:spPr>
          <a:xfrm>
            <a:off x="533400" y="609600"/>
            <a:ext cx="8218369" cy="4893647"/>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rPr>
              <a:t>          One  can  </a:t>
            </a:r>
            <a:r>
              <a:rPr lang="en-US" sz="2400" b="1" dirty="0">
                <a:solidFill>
                  <a:srgbClr val="FFFF00"/>
                </a:solidFill>
                <a:effectLst>
                  <a:outerShdw blurRad="38100" dist="38100" dir="2700000" algn="tl">
                    <a:srgbClr val="000000">
                      <a:alpha val="43137"/>
                    </a:srgbClr>
                  </a:outerShdw>
                </a:effectLst>
              </a:rPr>
              <a:t>assume </a:t>
            </a:r>
            <a:r>
              <a:rPr lang="en-US" sz="2400" b="1" dirty="0" smtClean="0">
                <a:solidFill>
                  <a:srgbClr val="FFFF00"/>
                </a:solidFill>
                <a:effectLst>
                  <a:outerShdw blurRad="38100" dist="38100" dir="2700000" algn="tl">
                    <a:srgbClr val="000000">
                      <a:alpha val="43137"/>
                    </a:srgbClr>
                  </a:outerShdw>
                </a:effectLst>
              </a:rPr>
              <a:t> that  the  </a:t>
            </a:r>
            <a:r>
              <a:rPr lang="en-US" sz="2400" b="1" dirty="0">
                <a:solidFill>
                  <a:srgbClr val="FFFF00"/>
                </a:solidFill>
                <a:effectLst>
                  <a:outerShdw blurRad="38100" dist="38100" dir="2700000" algn="tl">
                    <a:srgbClr val="000000">
                      <a:alpha val="43137"/>
                    </a:srgbClr>
                  </a:outerShdw>
                </a:effectLst>
              </a:rPr>
              <a:t>potential </a:t>
            </a:r>
            <a:r>
              <a:rPr lang="en-US" sz="2400" b="1" dirty="0" smtClean="0">
                <a:solidFill>
                  <a:srgbClr val="FFFF00"/>
                </a:solidFill>
                <a:effectLst>
                  <a:outerShdw blurRad="38100" dist="38100" dir="2700000" algn="tl">
                    <a:srgbClr val="000000">
                      <a:alpha val="43137"/>
                    </a:srgbClr>
                  </a:outerShdw>
                </a:effectLst>
              </a:rPr>
              <a:t> inside  of  </a:t>
            </a:r>
            <a:r>
              <a:rPr lang="en-US" sz="2400" b="1" dirty="0">
                <a:solidFill>
                  <a:srgbClr val="FFFF00"/>
                </a:solidFill>
                <a:effectLst>
                  <a:outerShdw blurRad="38100" dist="38100" dir="2700000" algn="tl">
                    <a:srgbClr val="000000">
                      <a:alpha val="43137"/>
                    </a:srgbClr>
                  </a:outerShdw>
                </a:effectLst>
              </a:rPr>
              <a:t>the Coulomb </a:t>
            </a:r>
            <a:r>
              <a:rPr lang="en-US" sz="2400" b="1" dirty="0" smtClean="0">
                <a:solidFill>
                  <a:srgbClr val="FFFF00"/>
                </a:solidFill>
                <a:effectLst>
                  <a:outerShdw blurRad="38100" dist="38100" dir="2700000" algn="tl">
                    <a:srgbClr val="000000">
                      <a:alpha val="43137"/>
                    </a:srgbClr>
                  </a:outerShdw>
                </a:effectLst>
              </a:rPr>
              <a:t> barrier  </a:t>
            </a:r>
            <a:r>
              <a:rPr lang="en-US" sz="2400" b="1" dirty="0">
                <a:solidFill>
                  <a:srgbClr val="FFFF00"/>
                </a:solidFill>
                <a:effectLst>
                  <a:outerShdw blurRad="38100" dist="38100" dir="2700000" algn="tl">
                    <a:srgbClr val="000000">
                      <a:alpha val="43137"/>
                    </a:srgbClr>
                  </a:outerShdw>
                </a:effectLst>
              </a:rPr>
              <a:t>well </a:t>
            </a:r>
            <a:r>
              <a:rPr lang="en-US" sz="2400" b="1" dirty="0" smtClean="0">
                <a:solidFill>
                  <a:srgbClr val="FFFF00"/>
                </a:solidFill>
                <a:effectLst>
                  <a:outerShdw blurRad="38100" dist="38100" dir="2700000" algn="tl">
                    <a:srgbClr val="000000">
                      <a:alpha val="43137"/>
                    </a:srgbClr>
                  </a:outerShdw>
                </a:effectLst>
              </a:rPr>
              <a:t> after  the  strong  </a:t>
            </a:r>
            <a:r>
              <a:rPr lang="en-US" sz="2400" b="1" dirty="0">
                <a:solidFill>
                  <a:srgbClr val="FFFF00"/>
                </a:solidFill>
                <a:effectLst>
                  <a:outerShdw blurRad="38100" dist="38100" dir="2700000" algn="tl">
                    <a:srgbClr val="000000">
                      <a:alpha val="43137"/>
                    </a:srgbClr>
                  </a:outerShdw>
                </a:effectLst>
              </a:rPr>
              <a:t>interactions </a:t>
            </a:r>
            <a:r>
              <a:rPr lang="en-US" sz="2400" b="1" dirty="0" smtClean="0">
                <a:solidFill>
                  <a:srgbClr val="FFFF00"/>
                </a:solidFill>
                <a:effectLst>
                  <a:outerShdw blurRad="38100" dist="38100" dir="2700000" algn="tl">
                    <a:srgbClr val="000000">
                      <a:alpha val="43137"/>
                    </a:srgbClr>
                  </a:outerShdw>
                </a:effectLst>
              </a:rPr>
              <a:t> of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fusion  reaction  </a:t>
            </a:r>
            <a:r>
              <a:rPr lang="en-US" sz="2400" b="1" dirty="0">
                <a:solidFill>
                  <a:srgbClr val="FFFF00"/>
                </a:solidFill>
                <a:effectLst>
                  <a:outerShdw blurRad="38100" dist="38100" dir="2700000" algn="tl">
                    <a:srgbClr val="000000">
                      <a:alpha val="43137"/>
                    </a:srgbClr>
                  </a:outerShdw>
                </a:effectLst>
              </a:rPr>
              <a:t>is </a:t>
            </a:r>
            <a:r>
              <a:rPr lang="en-US" sz="2400" b="1" dirty="0" smtClean="0">
                <a:solidFill>
                  <a:srgbClr val="FFFF00"/>
                </a:solidFill>
                <a:effectLst>
                  <a:outerShdw blurRad="38100" dist="38100" dir="2700000" algn="tl">
                    <a:srgbClr val="000000">
                      <a:alpha val="43137"/>
                    </a:srgbClr>
                  </a:outerShdw>
                </a:effectLst>
              </a:rPr>
              <a:t> no  longer  </a:t>
            </a:r>
            <a:r>
              <a:rPr lang="en-US" sz="2400" b="1" dirty="0">
                <a:solidFill>
                  <a:srgbClr val="FFFF00"/>
                </a:solidFill>
                <a:effectLst>
                  <a:outerShdw blurRad="38100" dist="38100" dir="2700000" algn="tl">
                    <a:srgbClr val="000000">
                      <a:alpha val="43137"/>
                    </a:srgbClr>
                  </a:outerShdw>
                </a:effectLst>
              </a:rPr>
              <a:t>a </a:t>
            </a:r>
            <a:r>
              <a:rPr lang="en-US" sz="2400" b="1" dirty="0" smtClean="0">
                <a:solidFill>
                  <a:srgbClr val="FFFF00"/>
                </a:solidFill>
                <a:effectLst>
                  <a:outerShdw blurRad="38100" dist="38100" dir="2700000" algn="tl">
                    <a:srgbClr val="000000">
                      <a:alpha val="43137"/>
                    </a:srgbClr>
                  </a:outerShdw>
                </a:effectLst>
              </a:rPr>
              <a:t> retaining  </a:t>
            </a:r>
            <a:r>
              <a:rPr lang="en-US" sz="2400" b="1" dirty="0">
                <a:solidFill>
                  <a:srgbClr val="FFFF00"/>
                </a:solidFill>
                <a:effectLst>
                  <a:outerShdw blurRad="38100" dist="38100" dir="2700000" algn="tl">
                    <a:srgbClr val="000000">
                      <a:alpha val="43137"/>
                    </a:srgbClr>
                  </a:outerShdw>
                </a:effectLst>
              </a:rPr>
              <a:t>factor </a:t>
            </a:r>
            <a:r>
              <a:rPr lang="en-US" sz="2400" b="1" dirty="0" smtClean="0">
                <a:solidFill>
                  <a:srgbClr val="FFFF00"/>
                </a:solidFill>
                <a:effectLst>
                  <a:outerShdw blurRad="38100" dist="38100" dir="2700000" algn="tl">
                    <a:srgbClr val="000000">
                      <a:alpha val="43137"/>
                    </a:srgbClr>
                  </a:outerShdw>
                </a:effectLst>
              </a:rPr>
              <a:t> for  </a:t>
            </a:r>
            <a:r>
              <a:rPr lang="en-US" sz="2400" b="1" dirty="0">
                <a:solidFill>
                  <a:srgbClr val="FFFF00"/>
                </a:solidFill>
                <a:effectLst>
                  <a:outerShdw blurRad="38100" dist="38100" dir="2700000" algn="tl">
                    <a:srgbClr val="000000">
                      <a:alpha val="43137"/>
                    </a:srgbClr>
                  </a:outerShdw>
                </a:effectLst>
              </a:rPr>
              <a:t>neutrons, </a:t>
            </a:r>
            <a:r>
              <a:rPr lang="en-US" sz="2400" b="1" dirty="0" smtClean="0">
                <a:solidFill>
                  <a:srgbClr val="FFFF00"/>
                </a:solidFill>
                <a:effectLst>
                  <a:outerShdw blurRad="38100" dist="38100" dir="2700000" algn="tl">
                    <a:srgbClr val="000000">
                      <a:alpha val="43137"/>
                    </a:srgbClr>
                  </a:outerShdw>
                </a:effectLst>
              </a:rPr>
              <a:t> and  neutrons  can  almost  freely  </a:t>
            </a:r>
            <a:r>
              <a:rPr lang="en-US" sz="2400" b="1" dirty="0">
                <a:solidFill>
                  <a:srgbClr val="FFFF00"/>
                </a:solidFill>
                <a:effectLst>
                  <a:outerShdw blurRad="38100" dist="38100" dir="2700000" algn="tl">
                    <a:srgbClr val="000000">
                      <a:alpha val="43137"/>
                    </a:srgbClr>
                  </a:outerShdw>
                </a:effectLst>
              </a:rPr>
              <a:t>move </a:t>
            </a:r>
            <a:r>
              <a:rPr lang="en-US" sz="2400" b="1" dirty="0" smtClean="0">
                <a:solidFill>
                  <a:srgbClr val="FFFF00"/>
                </a:solidFill>
                <a:effectLst>
                  <a:outerShdw blurRad="38100" dist="38100" dir="2700000" algn="tl">
                    <a:srgbClr val="000000">
                      <a:alpha val="43137"/>
                    </a:srgbClr>
                  </a:outerShdw>
                </a:effectLst>
              </a:rPr>
              <a:t> from  one  </a:t>
            </a:r>
            <a:r>
              <a:rPr lang="en-US" sz="2400" b="1" dirty="0">
                <a:solidFill>
                  <a:srgbClr val="FFFF00"/>
                </a:solidFill>
                <a:effectLst>
                  <a:outerShdw blurRad="38100" dist="38100" dir="2700000" algn="tl">
                    <a:srgbClr val="000000">
                      <a:alpha val="43137"/>
                    </a:srgbClr>
                  </a:outerShdw>
                </a:effectLst>
              </a:rPr>
              <a:t>proton </a:t>
            </a:r>
            <a:r>
              <a:rPr lang="en-US" sz="2400" b="1" dirty="0" smtClean="0">
                <a:solidFill>
                  <a:srgbClr val="FFFF00"/>
                </a:solidFill>
                <a:effectLst>
                  <a:outerShdw blurRad="38100" dist="38100" dir="2700000" algn="tl">
                    <a:srgbClr val="000000">
                      <a:alpha val="43137"/>
                    </a:srgbClr>
                  </a:outerShdw>
                </a:effectLst>
              </a:rPr>
              <a:t> to  another</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In  this  case</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the  </a:t>
            </a:r>
            <a:r>
              <a:rPr lang="en-US" sz="2400" b="1" i="1" dirty="0">
                <a:solidFill>
                  <a:srgbClr val="FC80D9"/>
                </a:solidFill>
                <a:effectLst>
                  <a:outerShdw blurRad="38100" dist="38100" dir="2700000" algn="tl">
                    <a:srgbClr val="000000">
                      <a:alpha val="43137"/>
                    </a:srgbClr>
                  </a:outerShdw>
                </a:effectLst>
              </a:rPr>
              <a:t>metastable </a:t>
            </a:r>
            <a:r>
              <a:rPr lang="en-US" sz="2400" b="1" i="1" dirty="0" smtClean="0">
                <a:solidFill>
                  <a:srgbClr val="FC80D9"/>
                </a:solidFill>
                <a:effectLst>
                  <a:outerShdw blurRad="38100" dist="38100" dir="2700000" algn="tl">
                    <a:srgbClr val="000000">
                      <a:alpha val="43137"/>
                    </a:srgbClr>
                  </a:outerShdw>
                </a:effectLst>
              </a:rPr>
              <a:t> DD-system  </a:t>
            </a:r>
            <a:r>
              <a:rPr lang="en-US" sz="2400" b="1" dirty="0" smtClean="0">
                <a:solidFill>
                  <a:srgbClr val="FFFF00"/>
                </a:solidFill>
                <a:effectLst>
                  <a:outerShdw blurRad="38100" dist="38100" dir="2700000" algn="tl">
                    <a:srgbClr val="000000">
                      <a:alpha val="43137"/>
                    </a:srgbClr>
                  </a:outerShdw>
                </a:effectLst>
              </a:rPr>
              <a:t>goes  into  a  </a:t>
            </a:r>
            <a:r>
              <a:rPr lang="en-US" sz="2400" b="1" i="1" dirty="0" smtClean="0">
                <a:solidFill>
                  <a:srgbClr val="FC80D9"/>
                </a:solidFill>
                <a:effectLst>
                  <a:outerShdw blurRad="38100" dist="38100" dir="2700000" algn="tl">
                    <a:srgbClr val="000000">
                      <a:alpha val="43137"/>
                    </a:srgbClr>
                  </a:outerShdw>
                </a:effectLst>
              </a:rPr>
              <a:t>metastable</a:t>
            </a:r>
            <a:r>
              <a:rPr lang="en-US" sz="2400" b="1" i="1" dirty="0" smtClean="0">
                <a:solidFill>
                  <a:srgbClr val="FFFF00"/>
                </a:solidFill>
                <a:effectLst>
                  <a:outerShdw blurRad="38100" dist="38100" dir="2700000" algn="tl">
                    <a:srgbClr val="000000">
                      <a:alpha val="43137"/>
                    </a:srgbClr>
                  </a:outerShdw>
                </a:effectLst>
              </a:rPr>
              <a:t>   </a:t>
            </a:r>
            <a:r>
              <a:rPr lang="en-US" sz="2400" b="1" i="1" dirty="0" smtClean="0">
                <a:solidFill>
                  <a:srgbClr val="FC80D9"/>
                </a:solidFill>
                <a:effectLst>
                  <a:outerShdw blurRad="38100" dist="38100" dir="2700000" algn="tl">
                    <a:srgbClr val="000000">
                      <a:alpha val="43137"/>
                    </a:srgbClr>
                  </a:outerShdw>
                </a:effectLst>
              </a:rPr>
              <a:t>PT-system.  </a:t>
            </a:r>
            <a:r>
              <a:rPr lang="en-US" sz="2400" b="1" dirty="0" smtClean="0">
                <a:solidFill>
                  <a:srgbClr val="FFFF00"/>
                </a:solidFill>
                <a:effectLst>
                  <a:outerShdw blurRad="38100" dist="38100" dir="2700000" algn="tl">
                    <a:srgbClr val="000000">
                      <a:alpha val="43137"/>
                    </a:srgbClr>
                  </a:outerShdw>
                </a:effectLst>
              </a:rPr>
              <a:t>However</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that  “almost  free”  needs the  additional  energy  of  about  2  MeV,  due  to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binding </a:t>
            </a:r>
            <a:r>
              <a:rPr lang="en-US" sz="2400" b="1" dirty="0">
                <a:solidFill>
                  <a:srgbClr val="FFFF00"/>
                </a:solidFill>
                <a:effectLst>
                  <a:outerShdw blurRad="38100" dist="38100" dir="2700000" algn="tl">
                    <a:srgbClr val="000000">
                      <a:alpha val="43137"/>
                    </a:srgbClr>
                  </a:outerShdw>
                </a:effectLst>
              </a:rPr>
              <a:t>energy </a:t>
            </a:r>
            <a:r>
              <a:rPr lang="en-US" sz="2400" b="1" dirty="0" smtClean="0">
                <a:solidFill>
                  <a:srgbClr val="FFFF00"/>
                </a:solidFill>
                <a:effectLst>
                  <a:outerShdw blurRad="38100" dist="38100" dir="2700000" algn="tl">
                    <a:srgbClr val="000000">
                      <a:alpha val="43137"/>
                    </a:srgbClr>
                  </a:outerShdw>
                </a:effectLst>
              </a:rPr>
              <a:t> of  the  deuteron</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Let  us  recall  that  in  our  case  the </a:t>
            </a:r>
            <a:r>
              <a:rPr lang="en-US" sz="2400" b="1" dirty="0">
                <a:solidFill>
                  <a:srgbClr val="FFFF00"/>
                </a:solidFill>
                <a:effectLst>
                  <a:outerShdw blurRad="38100" dist="38100" dir="2700000" algn="tl">
                    <a:srgbClr val="000000">
                      <a:alpha val="43137"/>
                    </a:srgbClr>
                  </a:outerShdw>
                </a:effectLst>
              </a:rPr>
              <a:t>energy </a:t>
            </a:r>
            <a:r>
              <a:rPr lang="en-US" sz="2400" b="1" dirty="0" smtClean="0">
                <a:solidFill>
                  <a:srgbClr val="FFFF00"/>
                </a:solidFill>
                <a:effectLst>
                  <a:outerShdw blurRad="38100" dist="38100" dir="2700000" algn="tl">
                    <a:srgbClr val="000000">
                      <a:alpha val="43137"/>
                    </a:srgbClr>
                  </a:outerShdw>
                </a:effectLst>
              </a:rPr>
              <a:t> of  the  deuterons  in  the  well  of  strong  interactions  is </a:t>
            </a:r>
            <a:r>
              <a:rPr lang="en-US" sz="2400" b="1" dirty="0">
                <a:solidFill>
                  <a:srgbClr val="FFFF00"/>
                </a:solidFill>
                <a:effectLst>
                  <a:outerShdw blurRad="38100" dist="38100" dir="2700000" algn="tl">
                    <a:srgbClr val="000000">
                      <a:alpha val="43137"/>
                    </a:srgbClr>
                  </a:outerShdw>
                </a:effectLst>
              </a:rPr>
              <a:t>very </a:t>
            </a:r>
            <a:r>
              <a:rPr lang="en-US" sz="2400" b="1" dirty="0" smtClean="0">
                <a:solidFill>
                  <a:srgbClr val="FFFF00"/>
                </a:solidFill>
                <a:effectLst>
                  <a:outerShdw blurRad="38100" dist="38100" dir="2700000" algn="tl">
                    <a:srgbClr val="000000">
                      <a:alpha val="43137"/>
                    </a:srgbClr>
                  </a:outerShdw>
                </a:effectLst>
              </a:rPr>
              <a:t> small</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much  less  than  1  eV.</a:t>
            </a:r>
          </a:p>
          <a:p>
            <a:pPr lvl="0"/>
            <a:r>
              <a:rPr lang="en-US" sz="2400" b="1" dirty="0" smtClean="0">
                <a:solidFill>
                  <a:srgbClr val="FFFF00"/>
                </a:solidFill>
                <a:effectLst>
                  <a:outerShdw blurRad="38100" dist="38100" dir="2700000" algn="tl">
                    <a:srgbClr val="000000">
                      <a:alpha val="43137"/>
                    </a:srgbClr>
                  </a:outerShdw>
                </a:effectLst>
              </a:rPr>
              <a:t>          Also,  </a:t>
            </a:r>
            <a:r>
              <a:rPr lang="en-US" sz="2400" b="1" i="1" dirty="0">
                <a:solidFill>
                  <a:srgbClr val="FFFF00"/>
                </a:solidFill>
                <a:effectLst>
                  <a:outerShdw blurRad="38100" dist="38100" dir="2700000" algn="tl">
                    <a:srgbClr val="000000">
                      <a:alpha val="43137"/>
                    </a:srgbClr>
                  </a:outerShdw>
                </a:effectLst>
              </a:rPr>
              <a:t>“Statistical </a:t>
            </a:r>
            <a:r>
              <a:rPr lang="en-US" sz="2400" b="1" i="1" dirty="0" smtClean="0">
                <a:solidFill>
                  <a:srgbClr val="FFFF00"/>
                </a:solidFill>
                <a:effectLst>
                  <a:outerShdw blurRad="38100" dist="38100" dir="2700000" algn="tl">
                    <a:srgbClr val="000000">
                      <a:alpha val="43137"/>
                    </a:srgbClr>
                  </a:outerShdw>
                </a:effectLst>
              </a:rPr>
              <a:t>  </a:t>
            </a:r>
            <a:r>
              <a:rPr lang="en-US" sz="2400" b="1" i="1" dirty="0">
                <a:solidFill>
                  <a:srgbClr val="FFFF00"/>
                </a:solidFill>
                <a:effectLst>
                  <a:outerShdw blurRad="38100" dist="38100" dir="2700000" algn="tl">
                    <a:srgbClr val="000000">
                      <a:alpha val="43137"/>
                    </a:srgbClr>
                  </a:outerShdw>
                </a:effectLst>
              </a:rPr>
              <a:t>principle </a:t>
            </a:r>
            <a:r>
              <a:rPr lang="en-US" sz="2400" b="1" i="1" dirty="0" smtClean="0">
                <a:solidFill>
                  <a:srgbClr val="FFFF00"/>
                </a:solidFill>
                <a:effectLst>
                  <a:outerShdw blurRad="38100" dist="38100" dir="2700000" algn="tl">
                    <a:srgbClr val="000000">
                      <a:alpha val="43137"/>
                    </a:srgbClr>
                  </a:outerShdw>
                </a:effectLst>
              </a:rPr>
              <a:t>  </a:t>
            </a:r>
            <a:r>
              <a:rPr lang="en-US" sz="2400" b="1" i="1" dirty="0">
                <a:solidFill>
                  <a:srgbClr val="FFFF00"/>
                </a:solidFill>
                <a:effectLst>
                  <a:outerShdw blurRad="38100" dist="38100" dir="2700000" algn="tl">
                    <a:srgbClr val="000000">
                      <a:alpha val="43137"/>
                    </a:srgbClr>
                  </a:outerShdw>
                </a:effectLst>
              </a:rPr>
              <a:t>of </a:t>
            </a:r>
            <a:r>
              <a:rPr lang="en-US" sz="2400" b="1" i="1" dirty="0" smtClean="0">
                <a:solidFill>
                  <a:srgbClr val="FFFF00"/>
                </a:solidFill>
                <a:effectLst>
                  <a:outerShdw blurRad="38100" dist="38100" dir="2700000" algn="tl">
                    <a:srgbClr val="000000">
                      <a:alpha val="43137"/>
                    </a:srgbClr>
                  </a:outerShdw>
                </a:effectLst>
              </a:rPr>
              <a:t> correlation   weakening   with   </a:t>
            </a:r>
            <a:r>
              <a:rPr lang="en-US" sz="2400" b="1" i="1" dirty="0">
                <a:solidFill>
                  <a:srgbClr val="FFFF00"/>
                </a:solidFill>
                <a:effectLst>
                  <a:outerShdw blurRad="38100" dist="38100" dir="2700000" algn="tl">
                    <a:srgbClr val="000000">
                      <a:alpha val="43137"/>
                    </a:srgbClr>
                  </a:outerShdw>
                </a:effectLst>
              </a:rPr>
              <a:t>distance” </a:t>
            </a:r>
            <a:r>
              <a:rPr lang="en-US" sz="2400" b="1" i="1" dirty="0" smtClean="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a:t>
            </a:r>
            <a:r>
              <a:rPr lang="en-US" sz="2400" b="1" i="1" dirty="0">
                <a:solidFill>
                  <a:srgbClr val="FFFF00"/>
                </a:solidFill>
                <a:effectLst>
                  <a:outerShdw blurRad="38100" dist="38100" dir="2700000" algn="tl">
                    <a:srgbClr val="000000">
                      <a:alpha val="43137"/>
                    </a:srgbClr>
                  </a:outerShdw>
                </a:effectLst>
              </a:rPr>
              <a:t>N. N. Bogolubov, Selected  works  on  statistical  physics,  M.,  1979</a:t>
            </a:r>
            <a:r>
              <a:rPr lang="en-US" sz="2400" b="1" dirty="0">
                <a:solidFill>
                  <a:srgbClr val="FFFF00"/>
                </a:solidFill>
                <a:effectLst>
                  <a:outerShdw blurRad="38100" dist="38100" dir="2700000" algn="tl">
                    <a:srgbClr val="000000">
                      <a:alpha val="43137"/>
                    </a:srgbClr>
                  </a:outerShdw>
                </a:effectLst>
              </a:rPr>
              <a:t>)  may  be  working  for  neutrons. </a:t>
            </a: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1160941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58</a:t>
            </a:fld>
            <a:endParaRPr lang="en-US" dirty="0"/>
          </a:p>
        </p:txBody>
      </p:sp>
      <p:sp>
        <p:nvSpPr>
          <p:cNvPr id="5" name="TextBox 4"/>
          <p:cNvSpPr txBox="1"/>
          <p:nvPr/>
        </p:nvSpPr>
        <p:spPr>
          <a:xfrm>
            <a:off x="381000" y="381000"/>
            <a:ext cx="8458199" cy="5447645"/>
          </a:xfrm>
          <a:prstGeom prst="rect">
            <a:avLst/>
          </a:prstGeom>
          <a:noFill/>
        </p:spPr>
        <p:txBody>
          <a:bodyPr wrap="square" rtlCol="0">
            <a:spAutoFit/>
          </a:bodyPr>
          <a:lstStyle/>
          <a:p>
            <a:r>
              <a:rPr lang="ru-RU" sz="2400" b="1" dirty="0" smtClean="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According  to  our  </a:t>
            </a:r>
            <a:r>
              <a:rPr lang="en-US" sz="2800" b="1" i="1" dirty="0">
                <a:solidFill>
                  <a:srgbClr val="FC80D9"/>
                </a:solidFill>
                <a:effectLst>
                  <a:outerShdw blurRad="38100" dist="38100" dir="2700000" algn="tl">
                    <a:srgbClr val="000000">
                      <a:alpha val="43137"/>
                    </a:srgbClr>
                  </a:outerShdw>
                </a:effectLst>
              </a:rPr>
              <a:t>hypothesis</a:t>
            </a:r>
            <a:r>
              <a:rPr lang="en-US" sz="2400" b="1" dirty="0" smtClean="0">
                <a:solidFill>
                  <a:srgbClr val="FFFF00"/>
                </a:solidFill>
                <a:effectLst>
                  <a:outerShdw blurRad="38100" dist="38100" dir="2700000" algn="tl">
                    <a:srgbClr val="000000">
                      <a:alpha val="43137"/>
                    </a:srgbClr>
                  </a:outerShdw>
                </a:effectLst>
              </a:rPr>
              <a:t>,  the  rate  of  nuclear  </a:t>
            </a:r>
            <a:r>
              <a:rPr lang="en-US" sz="2400" b="1" dirty="0">
                <a:solidFill>
                  <a:srgbClr val="FFFF00"/>
                </a:solidFill>
                <a:effectLst>
                  <a:outerShdw blurRad="38100" dist="38100" dir="2700000" algn="tl">
                    <a:srgbClr val="000000">
                      <a:alpha val="43137"/>
                    </a:srgbClr>
                  </a:outerShdw>
                </a:effectLst>
              </a:rPr>
              <a:t>decay </a:t>
            </a:r>
            <a:r>
              <a:rPr lang="en-US" sz="2400" b="1" dirty="0" smtClean="0">
                <a:solidFill>
                  <a:srgbClr val="FFFF00"/>
                </a:solidFill>
                <a:effectLst>
                  <a:outerShdw blurRad="38100" dist="38100" dir="2700000" algn="tl">
                    <a:srgbClr val="000000">
                      <a:alpha val="43137"/>
                    </a:srgbClr>
                  </a:outerShdw>
                </a:effectLst>
              </a:rPr>
              <a:t>of  a  compound  nucleus  </a:t>
            </a:r>
            <a:r>
              <a:rPr lang="en-US" sz="2400" b="1" baseline="30000" dirty="0">
                <a:solidFill>
                  <a:srgbClr val="FFFF00"/>
                </a:solidFill>
                <a:effectLst>
                  <a:outerShdw blurRad="38100" dist="38100" dir="2700000" algn="tl">
                    <a:srgbClr val="000000">
                      <a:alpha val="43137"/>
                    </a:srgbClr>
                  </a:outerShdw>
                </a:effectLst>
              </a:rPr>
              <a:t>4</a:t>
            </a:r>
            <a:r>
              <a:rPr lang="en-US" sz="2400" b="1" dirty="0">
                <a:solidFill>
                  <a:srgbClr val="FFFF00"/>
                </a:solidFill>
                <a:effectLst>
                  <a:outerShdw blurRad="38100" dist="38100" dir="2700000" algn="tl">
                    <a:srgbClr val="000000">
                      <a:alpha val="43137"/>
                    </a:srgbClr>
                  </a:outerShdw>
                </a:effectLst>
              </a:rPr>
              <a:t>He</a:t>
            </a:r>
            <a:r>
              <a:rPr lang="en-US" sz="2400" b="1" dirty="0" smtClean="0">
                <a:solidFill>
                  <a:srgbClr val="FFFF00"/>
                </a:solidFill>
                <a:effectLst>
                  <a:outerShdw blurRad="38100" dist="38100" dir="2700000" algn="tl">
                    <a:srgbClr val="000000">
                      <a:alpha val="43137"/>
                    </a:srgbClr>
                  </a:outerShdw>
                </a:effectLst>
              </a:rPr>
              <a:t>*  is  a  function  of  the  excitation energy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the  nucleus  </a:t>
            </a:r>
            <a:r>
              <a:rPr lang="en-US" sz="2400" b="1" i="1" dirty="0" smtClean="0">
                <a:solidFill>
                  <a:srgbClr val="FFFF00"/>
                </a:solidFill>
                <a:effectLst>
                  <a:outerShdw blurRad="38100" dist="38100" dir="2700000" algn="tl">
                    <a:srgbClr val="000000">
                      <a:alpha val="43137"/>
                    </a:srgbClr>
                  </a:outerShdw>
                </a:effectLst>
              </a:rPr>
              <a:t>E</a:t>
            </a:r>
            <a:r>
              <a:rPr lang="en-US" sz="2400" b="1" i="1" baseline="-25000" dirty="0" smtClean="0">
                <a:solidFill>
                  <a:srgbClr val="FFFF00"/>
                </a:solidFill>
                <a:effectLst>
                  <a:outerShdw blurRad="38100" dist="38100" dir="2700000" algn="tl">
                    <a:srgbClr val="000000">
                      <a:alpha val="43137"/>
                    </a:srgbClr>
                  </a:outerShdw>
                </a:effectLst>
              </a:rPr>
              <a:t>k</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We  </a:t>
            </a:r>
            <a:r>
              <a:rPr lang="en-US" sz="2800" b="1" i="1" dirty="0" smtClean="0">
                <a:solidFill>
                  <a:srgbClr val="FC80D9"/>
                </a:solidFill>
                <a:effectLst>
                  <a:outerShdw blurRad="38100" dist="38100" dir="2700000" algn="tl">
                    <a:srgbClr val="000000">
                      <a:alpha val="43137"/>
                    </a:srgbClr>
                  </a:outerShdw>
                </a:effectLst>
              </a:rPr>
              <a:t>assume</a:t>
            </a:r>
            <a:r>
              <a:rPr lang="en-US" sz="2400" b="1" dirty="0" smtClean="0">
                <a:solidFill>
                  <a:srgbClr val="FF99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that   when   the   </a:t>
            </a:r>
          </a:p>
          <a:p>
            <a:r>
              <a:rPr lang="en-US" sz="2400" b="1" i="1" dirty="0" smtClean="0">
                <a:solidFill>
                  <a:srgbClr val="FFFF00"/>
                </a:solidFill>
                <a:effectLst>
                  <a:outerShdw blurRad="38100" dist="38100" dir="2700000" algn="tl">
                    <a:srgbClr val="000000">
                      <a:alpha val="43137"/>
                    </a:srgbClr>
                  </a:outerShdw>
                </a:effectLst>
              </a:rPr>
              <a:t>E</a:t>
            </a:r>
            <a:r>
              <a:rPr lang="en-US" sz="2400" b="1" i="1" baseline="-25000" dirty="0" smtClean="0">
                <a:solidFill>
                  <a:srgbClr val="FFFF00"/>
                </a:solidFill>
                <a:effectLst>
                  <a:outerShdw blurRad="38100" dist="38100" dir="2700000" algn="tl">
                    <a:srgbClr val="000000">
                      <a:alpha val="43137"/>
                    </a:srgbClr>
                  </a:outerShdw>
                </a:effectLst>
              </a:rPr>
              <a:t>k </a:t>
            </a:r>
            <a:r>
              <a:rPr lang="en-US" sz="2400" b="1" i="1" kern="100" baseline="-6000" dirty="0" smtClean="0">
                <a:solidFill>
                  <a:srgbClr val="FFFF00"/>
                </a:solidFill>
                <a:effectLst>
                  <a:outerShdw blurRad="38100" dist="38100" dir="2700000" algn="tl">
                    <a:srgbClr val="000000">
                      <a:alpha val="43137"/>
                    </a:srgbClr>
                  </a:outerShdw>
                </a:effectLst>
              </a:rPr>
              <a:t>~</a:t>
            </a:r>
            <a:r>
              <a:rPr lang="en-US" sz="2400" b="1" i="1" dirty="0" smtClean="0">
                <a:solidFill>
                  <a:srgbClr val="FFFF00"/>
                </a:solidFill>
                <a:effectLst>
                  <a:outerShdw blurRad="38100" dist="38100" dir="2700000" algn="tl">
                    <a:srgbClr val="000000">
                      <a:alpha val="43137"/>
                    </a:srgbClr>
                  </a:outerShdw>
                </a:effectLst>
              </a:rPr>
              <a:t> 0  </a:t>
            </a:r>
            <a:r>
              <a:rPr lang="en-US" sz="2400" b="1" dirty="0">
                <a:solidFill>
                  <a:srgbClr val="FFFF00"/>
                </a:solidFill>
                <a:effectLst>
                  <a:outerShdw blurRad="38100" dist="38100" dir="2700000" algn="tl">
                    <a:srgbClr val="000000">
                      <a:alpha val="43137"/>
                    </a:srgbClr>
                  </a:outerShdw>
                </a:effectLst>
              </a:rPr>
              <a:t>(thermal </a:t>
            </a:r>
            <a:r>
              <a:rPr lang="en-US" sz="2400" b="1" dirty="0" smtClean="0">
                <a:solidFill>
                  <a:srgbClr val="FFFF00"/>
                </a:solidFill>
                <a:effectLst>
                  <a:outerShdw blurRad="38100" dist="38100" dir="2700000" algn="tl">
                    <a:srgbClr val="000000">
                      <a:alpha val="43137"/>
                    </a:srgbClr>
                  </a:outerShdw>
                </a:effectLst>
              </a:rPr>
              <a:t> energy</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the  compound  nucleus  </a:t>
            </a:r>
            <a:r>
              <a:rPr lang="en-US" sz="2400" b="1" baseline="30000" dirty="0">
                <a:solidFill>
                  <a:srgbClr val="FFFF00"/>
                </a:solidFill>
                <a:effectLst>
                  <a:outerShdw blurRad="38100" dist="38100" dir="2700000" algn="tl">
                    <a:srgbClr val="000000">
                      <a:alpha val="43137"/>
                    </a:srgbClr>
                  </a:outerShdw>
                </a:effectLst>
              </a:rPr>
              <a:t>4</a:t>
            </a:r>
            <a:r>
              <a:rPr lang="en-US" sz="2400" b="1" dirty="0">
                <a:solidFill>
                  <a:srgbClr val="FFFF00"/>
                </a:solidFill>
                <a:effectLst>
                  <a:outerShdw blurRad="38100" dist="38100" dir="2700000" algn="tl">
                    <a:srgbClr val="000000">
                      <a:alpha val="43137"/>
                    </a:srgbClr>
                  </a:outerShdw>
                </a:effectLst>
              </a:rPr>
              <a:t>He* </a:t>
            </a:r>
            <a:r>
              <a:rPr lang="en-US" sz="2400" b="1" dirty="0" smtClean="0">
                <a:solidFill>
                  <a:srgbClr val="FFFF00"/>
                </a:solidFill>
                <a:effectLst>
                  <a:outerShdw blurRad="38100" dist="38100" dir="2700000" algn="tl">
                    <a:srgbClr val="000000">
                      <a:alpha val="43137"/>
                    </a:srgbClr>
                  </a:outerShdw>
                </a:effectLst>
              </a:rPr>
              <a:t> is  metastable  with  a  lifetime  of  about  10</a:t>
            </a:r>
            <a:r>
              <a:rPr lang="en-US" sz="2400" b="1" baseline="30000" dirty="0" smtClean="0">
                <a:solidFill>
                  <a:srgbClr val="FFFF00"/>
                </a:solidFill>
                <a:effectLst>
                  <a:outerShdw blurRad="38100" dist="38100" dir="2700000" algn="tl">
                    <a:srgbClr val="000000">
                      <a:alpha val="43137"/>
                    </a:srgbClr>
                  </a:outerShdw>
                </a:effectLst>
              </a:rPr>
              <a:t>-15 </a:t>
            </a:r>
            <a:r>
              <a:rPr lang="en-US" sz="2400" b="1" dirty="0" smtClean="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s. </a:t>
            </a:r>
            <a:r>
              <a:rPr lang="en-US" sz="2400" b="1" dirty="0" smtClean="0">
                <a:solidFill>
                  <a:srgbClr val="FFFF00"/>
                </a:solidFill>
                <a:effectLst>
                  <a:outerShdw blurRad="38100" dist="38100" dir="2700000" algn="tl">
                    <a:srgbClr val="000000">
                      <a:alpha val="43137"/>
                    </a:srgbClr>
                  </a:outerShdw>
                </a:effectLst>
              </a:rPr>
              <a:t> After  a  time  of  </a:t>
            </a:r>
            <a:r>
              <a:rPr lang="en-US" sz="2400" b="1" baseline="-4000" dirty="0" smtClean="0">
                <a:solidFill>
                  <a:srgbClr val="FFFF00"/>
                </a:solidFill>
                <a:effectLst>
                  <a:outerShdw blurRad="38100" dist="38100" dir="2700000" algn="tl">
                    <a:srgbClr val="000000">
                      <a:alpha val="43137"/>
                    </a:srgbClr>
                  </a:outerShdw>
                </a:effectLst>
              </a:rPr>
              <a:t>~</a:t>
            </a:r>
            <a:r>
              <a:rPr lang="en-US" sz="2400" b="1" dirty="0">
                <a:solidFill>
                  <a:srgbClr val="FFFF00"/>
                </a:solidFill>
                <a:effectLst>
                  <a:outerShdw blurRad="38100" dist="38100" dir="2700000" algn="tl">
                    <a:srgbClr val="000000">
                      <a:alpha val="43137"/>
                    </a:srgbClr>
                  </a:outerShdw>
                </a:effectLst>
              </a:rPr>
              <a:t>10</a:t>
            </a:r>
            <a:r>
              <a:rPr lang="en-US" sz="2400" b="1" baseline="30000" dirty="0">
                <a:solidFill>
                  <a:srgbClr val="FFFF00"/>
                </a:solidFill>
                <a:effectLst>
                  <a:outerShdw blurRad="38100" dist="38100" dir="2700000" algn="tl">
                    <a:srgbClr val="000000">
                      <a:alpha val="43137"/>
                    </a:srgbClr>
                  </a:outerShdw>
                </a:effectLst>
              </a:rPr>
              <a:t>-16</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seconds</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the  compound  nucleus  is  no  longer  an  isolated  system</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since  virtual  photons  </a:t>
            </a:r>
            <a:r>
              <a:rPr lang="en-US" sz="2400" b="1" dirty="0" smtClean="0">
                <a:solidFill>
                  <a:srgbClr val="FFFF00"/>
                </a:solidFill>
                <a:effectLst>
                  <a:outerShdw blurRad="38100" dist="38100" dir="2700000" algn="tl">
                    <a:srgbClr val="000000">
                      <a:alpha val="43137"/>
                    </a:srgbClr>
                  </a:outerShdw>
                </a:effectLst>
                <a:latin typeface="Symbol" panose="05050102010706020507" pitchFamily="18" charset="2"/>
              </a:rPr>
              <a:t>g</a:t>
            </a:r>
            <a:r>
              <a:rPr lang="en-US" sz="2400" b="1" baseline="30000" dirty="0" smtClean="0">
                <a:solidFill>
                  <a:srgbClr val="FFFF00"/>
                </a:solidFill>
                <a:effectLst>
                  <a:outerShdw blurRad="38100" dist="38100" dir="2700000" algn="tl">
                    <a:srgbClr val="000000">
                      <a:alpha val="43137"/>
                    </a:srgbClr>
                  </a:outerShdw>
                </a:effectLst>
                <a:latin typeface="Symbol" panose="05050102010706020507" pitchFamily="18" charset="2"/>
              </a:rPr>
              <a:t>*</a:t>
            </a:r>
            <a:r>
              <a:rPr lang="en-US" sz="2400" b="1" dirty="0" smtClean="0">
                <a:solidFill>
                  <a:srgbClr val="FFFF00"/>
                </a:solidFill>
                <a:effectLst>
                  <a:outerShdw blurRad="38100" dist="38100" dir="2700000" algn="tl">
                    <a:srgbClr val="000000">
                      <a:alpha val="43137"/>
                    </a:srgbClr>
                  </a:outerShdw>
                </a:effectLst>
                <a:latin typeface="Symbol" panose="05050102010706020507" pitchFamily="18" charset="2"/>
              </a:rPr>
              <a:t>  </a:t>
            </a:r>
            <a:r>
              <a:rPr lang="en-US" sz="2400" b="1" dirty="0" smtClean="0">
                <a:solidFill>
                  <a:srgbClr val="FFFF00"/>
                </a:solidFill>
                <a:effectLst>
                  <a:outerShdw blurRad="38100" dist="38100" dir="2700000" algn="tl">
                    <a:srgbClr val="000000">
                      <a:alpha val="43137"/>
                    </a:srgbClr>
                  </a:outerShdw>
                </a:effectLst>
              </a:rPr>
              <a:t>from  the  </a:t>
            </a:r>
            <a:r>
              <a:rPr lang="en-US" sz="2400" b="1" baseline="30000" dirty="0">
                <a:solidFill>
                  <a:srgbClr val="FFFF00"/>
                </a:solidFill>
                <a:effectLst>
                  <a:outerShdw blurRad="38100" dist="38100" dir="2700000" algn="tl">
                    <a:srgbClr val="000000">
                      <a:alpha val="43137"/>
                    </a:srgbClr>
                  </a:outerShdw>
                </a:effectLst>
              </a:rPr>
              <a:t>4</a:t>
            </a:r>
            <a:r>
              <a:rPr lang="en-US" sz="2400" b="1" dirty="0">
                <a:solidFill>
                  <a:srgbClr val="FFFF00"/>
                </a:solidFill>
                <a:effectLst>
                  <a:outerShdw blurRad="38100" dist="38100" dir="2700000" algn="tl">
                    <a:srgbClr val="000000">
                      <a:alpha val="43137"/>
                    </a:srgbClr>
                  </a:outerShdw>
                </a:effectLst>
              </a:rPr>
              <a:t>He* </a:t>
            </a:r>
            <a:r>
              <a:rPr lang="en-US" sz="2400" b="1" dirty="0" smtClean="0">
                <a:solidFill>
                  <a:srgbClr val="FFFF00"/>
                </a:solidFill>
                <a:effectLst>
                  <a:outerShdw blurRad="38100" dist="38100" dir="2700000" algn="tl">
                    <a:srgbClr val="000000">
                      <a:alpha val="43137"/>
                    </a:srgbClr>
                  </a:outerShdw>
                </a:effectLst>
              </a:rPr>
              <a:t> can  reach  the  nearest  </a:t>
            </a:r>
            <a:r>
              <a:rPr lang="en-US" sz="2400" b="1" dirty="0">
                <a:solidFill>
                  <a:srgbClr val="FFFF00"/>
                </a:solidFill>
                <a:effectLst>
                  <a:outerShdw blurRad="38100" dist="38100" dir="2700000" algn="tl">
                    <a:srgbClr val="000000">
                      <a:alpha val="43137"/>
                    </a:srgbClr>
                  </a:outerShdw>
                </a:effectLst>
              </a:rPr>
              <a:t>electrons </a:t>
            </a:r>
            <a:r>
              <a:rPr lang="en-US" sz="2400" b="1" dirty="0" smtClean="0">
                <a:solidFill>
                  <a:srgbClr val="FFFF00"/>
                </a:solidFill>
                <a:effectLst>
                  <a:outerShdw blurRad="38100" dist="38100" dir="2700000" algn="tl">
                    <a:srgbClr val="000000">
                      <a:alpha val="43137"/>
                    </a:srgbClr>
                  </a:outerShdw>
                </a:effectLst>
              </a:rPr>
              <a:t> in  a  crystal</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and  carry  away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excitation  energy  of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compound  nucleus  </a:t>
            </a:r>
            <a:r>
              <a:rPr lang="en-US" sz="2400" b="1" baseline="30000" dirty="0" smtClean="0">
                <a:solidFill>
                  <a:srgbClr val="FFFF00"/>
                </a:solidFill>
                <a:effectLst>
                  <a:outerShdw blurRad="38100" dist="38100" dir="2700000" algn="tl">
                    <a:srgbClr val="000000">
                      <a:alpha val="43137"/>
                    </a:srgbClr>
                  </a:outerShdw>
                </a:effectLst>
              </a:rPr>
              <a:t>4</a:t>
            </a:r>
            <a:r>
              <a:rPr lang="en-US" sz="2400" b="1" dirty="0" smtClean="0">
                <a:solidFill>
                  <a:srgbClr val="FFFF00"/>
                </a:solidFill>
                <a:effectLst>
                  <a:outerShdw blurRad="38100" dist="38100" dir="2700000" algn="tl">
                    <a:srgbClr val="000000">
                      <a:alpha val="43137"/>
                    </a:srgbClr>
                  </a:outerShdw>
                </a:effectLst>
              </a:rPr>
              <a:t>He</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It  must  be  </a:t>
            </a:r>
            <a:r>
              <a:rPr lang="en-US" sz="2400" b="1" dirty="0">
                <a:solidFill>
                  <a:srgbClr val="FFFF00"/>
                </a:solidFill>
                <a:effectLst>
                  <a:outerShdw blurRad="38100" dist="38100" dir="2700000" algn="tl">
                    <a:srgbClr val="000000">
                      <a:alpha val="43137"/>
                    </a:srgbClr>
                  </a:outerShdw>
                </a:effectLst>
              </a:rPr>
              <a:t>emphasized </a:t>
            </a:r>
            <a:r>
              <a:rPr lang="en-US" sz="2400" b="1" dirty="0" smtClean="0">
                <a:solidFill>
                  <a:srgbClr val="FFFF00"/>
                </a:solidFill>
                <a:effectLst>
                  <a:outerShdw blurRad="38100" dist="38100" dir="2700000" algn="tl">
                    <a:srgbClr val="000000">
                      <a:alpha val="43137"/>
                    </a:srgbClr>
                  </a:outerShdw>
                </a:effectLst>
              </a:rPr>
              <a:t> that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above  hypothesis  is  merely  </a:t>
            </a:r>
            <a:r>
              <a:rPr lang="en-US" sz="2400" b="1" dirty="0">
                <a:solidFill>
                  <a:srgbClr val="FFFF00"/>
                </a:solidFill>
                <a:effectLst>
                  <a:outerShdw blurRad="38100" dist="38100" dir="2700000" algn="tl">
                    <a:srgbClr val="000000">
                      <a:alpha val="43137"/>
                    </a:srgbClr>
                  </a:outerShdw>
                </a:effectLst>
              </a:rPr>
              <a:t>an </a:t>
            </a:r>
            <a:r>
              <a:rPr lang="en-US" sz="2400" b="1" dirty="0" smtClean="0">
                <a:solidFill>
                  <a:srgbClr val="FFFF00"/>
                </a:solidFill>
                <a:effectLst>
                  <a:outerShdw blurRad="38100" dist="38100" dir="2700000" algn="tl">
                    <a:srgbClr val="000000">
                      <a:alpha val="43137"/>
                    </a:srgbClr>
                  </a:outerShdw>
                </a:effectLst>
              </a:rPr>
              <a:t> attempt  </a:t>
            </a:r>
            <a:r>
              <a:rPr lang="en-US" sz="2400" b="1" dirty="0">
                <a:solidFill>
                  <a:srgbClr val="FFFF00"/>
                </a:solidFill>
                <a:effectLst>
                  <a:outerShdw blurRad="38100" dist="38100" dir="2700000" algn="tl">
                    <a:srgbClr val="000000">
                      <a:alpha val="43137"/>
                    </a:srgbClr>
                  </a:outerShdw>
                </a:effectLst>
              </a:rPr>
              <a:t>to </a:t>
            </a:r>
            <a:r>
              <a:rPr lang="en-US" sz="2400" b="1" dirty="0" smtClean="0">
                <a:solidFill>
                  <a:srgbClr val="FFFF00"/>
                </a:solidFill>
                <a:effectLst>
                  <a:outerShdw blurRad="38100" dist="38100" dir="2700000" algn="tl">
                    <a:srgbClr val="000000">
                      <a:alpha val="43137"/>
                    </a:srgbClr>
                  </a:outerShdw>
                </a:effectLst>
              </a:rPr>
              <a:t> explain  </a:t>
            </a:r>
            <a:r>
              <a:rPr lang="en-US" sz="2800" b="1" i="1" dirty="0">
                <a:solidFill>
                  <a:srgbClr val="FC80D9"/>
                </a:solidFill>
                <a:effectLst>
                  <a:outerShdw blurRad="38100" dist="38100" dir="2700000" algn="tl">
                    <a:srgbClr val="000000">
                      <a:alpha val="43137"/>
                    </a:srgbClr>
                  </a:outerShdw>
                </a:effectLst>
              </a:rPr>
              <a:t>the </a:t>
            </a:r>
            <a:r>
              <a:rPr lang="en-US" sz="2800" b="1" i="1" dirty="0" smtClean="0">
                <a:solidFill>
                  <a:srgbClr val="FC80D9"/>
                </a:solidFill>
                <a:effectLst>
                  <a:outerShdw blurRad="38100" dist="38100" dir="2700000" algn="tl">
                    <a:srgbClr val="000000">
                      <a:alpha val="43137"/>
                    </a:srgbClr>
                  </a:outerShdw>
                </a:effectLst>
              </a:rPr>
              <a:t> well-established  experimental  fact</a:t>
            </a:r>
            <a:r>
              <a:rPr lang="en-US" sz="2800" b="1" dirty="0" smtClean="0">
                <a:solidFill>
                  <a:srgbClr val="FC80D9"/>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of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virtual  absence  of  </a:t>
            </a:r>
            <a:r>
              <a:rPr lang="en-US" sz="2400" b="1" dirty="0">
                <a:solidFill>
                  <a:srgbClr val="FFFF00"/>
                </a:solidFill>
                <a:effectLst>
                  <a:outerShdw blurRad="38100" dist="38100" dir="2700000" algn="tl">
                    <a:srgbClr val="000000">
                      <a:alpha val="43137"/>
                    </a:srgbClr>
                  </a:outerShdw>
                </a:effectLst>
              </a:rPr>
              <a:t>nuclear </a:t>
            </a:r>
            <a:r>
              <a:rPr lang="en-US" sz="2400" b="1" dirty="0" smtClean="0">
                <a:solidFill>
                  <a:srgbClr val="FFFF00"/>
                </a:solidFill>
                <a:effectLst>
                  <a:outerShdw blurRad="38100" dist="38100" dir="2700000" algn="tl">
                    <a:srgbClr val="000000">
                      <a:alpha val="43137"/>
                    </a:srgbClr>
                  </a:outerShdw>
                </a:effectLst>
              </a:rPr>
              <a:t> decay  channels  of  the  intermediate  </a:t>
            </a:r>
            <a:r>
              <a:rPr lang="en-US" sz="2400" b="1" dirty="0">
                <a:solidFill>
                  <a:srgbClr val="FFFF00"/>
                </a:solidFill>
                <a:effectLst>
                  <a:outerShdw blurRad="38100" dist="38100" dir="2700000" algn="tl">
                    <a:srgbClr val="000000">
                      <a:alpha val="43137"/>
                    </a:srgbClr>
                  </a:outerShdw>
                </a:effectLst>
              </a:rPr>
              <a:t>compound </a:t>
            </a:r>
            <a:r>
              <a:rPr lang="en-US" sz="2400" b="1" dirty="0" smtClean="0">
                <a:solidFill>
                  <a:srgbClr val="FFFF00"/>
                </a:solidFill>
                <a:effectLst>
                  <a:outerShdw blurRad="38100" dist="38100" dir="2700000" algn="tl">
                    <a:srgbClr val="000000">
                      <a:alpha val="43137"/>
                    </a:srgbClr>
                  </a:outerShdw>
                </a:effectLst>
              </a:rPr>
              <a:t> nucleus  </a:t>
            </a:r>
            <a:r>
              <a:rPr lang="en-US" sz="2400" b="1" baseline="30000" dirty="0" smtClean="0">
                <a:solidFill>
                  <a:srgbClr val="FFFF00"/>
                </a:solidFill>
                <a:effectLst>
                  <a:outerShdw blurRad="38100" dist="38100" dir="2700000" algn="tl">
                    <a:srgbClr val="000000">
                      <a:alpha val="43137"/>
                    </a:srgbClr>
                  </a:outerShdw>
                </a:effectLst>
              </a:rPr>
              <a:t>4</a:t>
            </a:r>
            <a:r>
              <a:rPr lang="en-US" sz="2400" b="1" dirty="0" smtClean="0">
                <a:solidFill>
                  <a:srgbClr val="FFFF00"/>
                </a:solidFill>
                <a:effectLst>
                  <a:outerShdw blurRad="38100" dist="38100" dir="2700000" algn="tl">
                    <a:srgbClr val="000000">
                      <a:alpha val="43137"/>
                    </a:srgbClr>
                  </a:outerShdw>
                </a:effectLst>
              </a:rPr>
              <a:t>He*  </a:t>
            </a:r>
            <a:r>
              <a:rPr lang="en-US" sz="2400" b="1" dirty="0">
                <a:solidFill>
                  <a:srgbClr val="FFFF00"/>
                </a:solidFill>
                <a:effectLst>
                  <a:outerShdw blurRad="38100" dist="38100" dir="2700000" algn="tl">
                    <a:srgbClr val="000000">
                      <a:alpha val="43137"/>
                    </a:srgbClr>
                  </a:outerShdw>
                </a:effectLst>
              </a:rPr>
              <a:t>in </a:t>
            </a:r>
            <a:r>
              <a:rPr lang="en-US" sz="2400" b="1" dirty="0" smtClean="0">
                <a:solidFill>
                  <a:srgbClr val="FFFF00"/>
                </a:solidFill>
                <a:effectLst>
                  <a:outerShdw blurRad="38100" dist="38100" dir="2700000" algn="tl">
                    <a:srgbClr val="000000">
                      <a:alpha val="43137"/>
                    </a:srgbClr>
                  </a:outerShdw>
                </a:effectLst>
              </a:rPr>
              <a:t> the  process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cold  fusion.</a:t>
            </a:r>
            <a:endParaRPr lang="ru-RU" sz="2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15835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59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30752"/>
            <a:ext cx="9144000" cy="3727048"/>
          </a:xfrm>
          <a:prstGeom prst="rect">
            <a:avLst/>
          </a:prstGeom>
        </p:spPr>
      </p:pic>
      <p:sp>
        <p:nvSpPr>
          <p:cNvPr id="5" name="TextBox 4"/>
          <p:cNvSpPr txBox="1"/>
          <p:nvPr/>
        </p:nvSpPr>
        <p:spPr>
          <a:xfrm>
            <a:off x="2635488" y="228600"/>
            <a:ext cx="3728328"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First  publication</a:t>
            </a:r>
            <a:endParaRPr lang="en-US" sz="40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461276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3074" name="Picture 2" descr="C:\Users\Tsyganov\Documents\UTSW current\archive 8-15-12 current\Package 1-13-11 current\Channeling 2014\доклад\binding 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634252" cy="49820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18140" y="130314"/>
            <a:ext cx="3488455" cy="707886"/>
          </a:xfrm>
          <a:prstGeom prst="rect">
            <a:avLst/>
          </a:prstGeom>
          <a:noFill/>
        </p:spPr>
        <p:txBody>
          <a:bodyPr wrap="none" rtlCol="0">
            <a:spAutoFit/>
          </a:bodyPr>
          <a:lstStyle/>
          <a:p>
            <a:pPr lvl="0" algn="ctr">
              <a:defRPr/>
            </a:pPr>
            <a:r>
              <a:rPr lang="en-US" sz="4000" b="1" kern="0" dirty="0">
                <a:solidFill>
                  <a:srgbClr val="FFFF00"/>
                </a:solidFill>
                <a:effectLst>
                  <a:outerShdw blurRad="38100" dist="38100" dir="2700000" algn="tl">
                    <a:srgbClr val="000000">
                      <a:alpha val="43137"/>
                    </a:srgbClr>
                  </a:outerShdw>
                </a:effectLst>
              </a:rPr>
              <a:t>Binding </a:t>
            </a:r>
            <a:r>
              <a:rPr lang="en-US" sz="4000" b="1" kern="0" dirty="0" smtClean="0">
                <a:solidFill>
                  <a:srgbClr val="FFFF00"/>
                </a:solidFill>
                <a:effectLst>
                  <a:outerShdw blurRad="38100" dist="38100" dir="2700000" algn="tl">
                    <a:srgbClr val="000000">
                      <a:alpha val="43137"/>
                    </a:srgbClr>
                  </a:outerShdw>
                </a:effectLst>
              </a:rPr>
              <a:t> energy</a:t>
            </a:r>
            <a:endParaRPr kumimoji="0" lang="en-US" sz="4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endParaRPr>
          </a:p>
        </p:txBody>
      </p:sp>
      <p:sp>
        <p:nvSpPr>
          <p:cNvPr id="7" name="Rectangle 6"/>
          <p:cNvSpPr/>
          <p:nvPr/>
        </p:nvSpPr>
        <p:spPr>
          <a:xfrm>
            <a:off x="1295400" y="18288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295400" y="48006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678135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dirty="0"/>
          </a:p>
        </p:txBody>
      </p:sp>
      <p:sp>
        <p:nvSpPr>
          <p:cNvPr id="10" name="TextBox 9"/>
          <p:cNvSpPr txBox="1"/>
          <p:nvPr/>
        </p:nvSpPr>
        <p:spPr>
          <a:xfrm>
            <a:off x="4682927" y="3581400"/>
            <a:ext cx="184731" cy="369332"/>
          </a:xfrm>
          <a:prstGeom prst="rect">
            <a:avLst/>
          </a:prstGeom>
          <a:noFill/>
        </p:spPr>
        <p:txBody>
          <a:bodyPr wrap="none" rtlCol="0">
            <a:spAutoFit/>
          </a:bodyPr>
          <a:lstStyle/>
          <a:p>
            <a:endParaRPr lang="en-US" dirty="0"/>
          </a:p>
        </p:txBody>
      </p:sp>
      <p:sp>
        <p:nvSpPr>
          <p:cNvPr id="9" name="TextBox 8"/>
          <p:cNvSpPr txBox="1"/>
          <p:nvPr/>
        </p:nvSpPr>
        <p:spPr>
          <a:xfrm>
            <a:off x="1066800" y="1320225"/>
            <a:ext cx="7330212" cy="584775"/>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rPr>
              <a:t>Rate </a:t>
            </a:r>
            <a:r>
              <a:rPr lang="en-US" sz="3200" b="1" dirty="0" smtClean="0">
                <a:solidFill>
                  <a:srgbClr val="FFFF00"/>
                </a:solidFill>
                <a:effectLst>
                  <a:outerShdw blurRad="38100" dist="38100" dir="2700000" algn="tl">
                    <a:srgbClr val="000000">
                      <a:alpha val="43137"/>
                    </a:srgbClr>
                  </a:outerShdw>
                </a:effectLst>
              </a:rPr>
              <a:t> of  DD-fusion  in  </a:t>
            </a:r>
            <a:r>
              <a:rPr lang="en-US" sz="3200" b="1" dirty="0">
                <a:solidFill>
                  <a:srgbClr val="FFFF00"/>
                </a:solidFill>
                <a:effectLst>
                  <a:outerShdw blurRad="38100" dist="38100" dir="2700000" algn="tl">
                    <a:srgbClr val="000000">
                      <a:alpha val="43137"/>
                    </a:srgbClr>
                  </a:outerShdw>
                </a:effectLst>
              </a:rPr>
              <a:t>the </a:t>
            </a:r>
            <a:r>
              <a:rPr lang="en-US" sz="3200" b="1" dirty="0" smtClean="0">
                <a:solidFill>
                  <a:srgbClr val="FFFF00"/>
                </a:solidFill>
                <a:effectLst>
                  <a:outerShdw blurRad="38100" dist="38100" dir="2700000" algn="tl">
                    <a:srgbClr val="000000">
                      <a:alpha val="43137"/>
                    </a:srgbClr>
                  </a:outerShdw>
                </a:effectLst>
              </a:rPr>
              <a:t> crystalline  cell</a:t>
            </a:r>
            <a:endParaRPr lang="en-US" sz="3200" b="1" dirty="0">
              <a:solidFill>
                <a:srgbClr val="FFFF0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966212287"/>
                  </p:ext>
                </p:extLst>
              </p:nvPr>
            </p:nvGraphicFramePr>
            <p:xfrm>
              <a:off x="152402" y="2514600"/>
              <a:ext cx="8839198" cy="1193302"/>
            </p:xfrm>
            <a:graphic>
              <a:graphicData uri="http://schemas.openxmlformats.org/drawingml/2006/table">
                <a:tbl>
                  <a:tblPr firstRow="1" firstCol="1" bandRow="1"/>
                  <a:tblGrid>
                    <a:gridCol w="1359875"/>
                    <a:gridCol w="1662071"/>
                    <a:gridCol w="1737621"/>
                    <a:gridCol w="2403231"/>
                    <a:gridCol w="1676400"/>
                  </a:tblGrid>
                  <a:tr h="583702">
                    <a:tc>
                      <a:txBody>
                        <a:bodyPr/>
                        <a:lstStyle/>
                        <a:p>
                          <a:pPr marL="0" marR="0" algn="ctr">
                            <a:spcBef>
                              <a:spcPts val="0"/>
                            </a:spcBef>
                            <a:spcAft>
                              <a:spcPts val="0"/>
                            </a:spcAft>
                          </a:pPr>
                          <a:r>
                            <a:rPr lang="en-US" sz="16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Crystal</a:t>
                          </a:r>
                          <a:r>
                            <a:rPr lang="en-US" sz="1600" b="0" i="0" baseline="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type</a:t>
                          </a:r>
                          <a:endParaRPr lang="en-US" sz="16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Screening</a:t>
                          </a:r>
                          <a:r>
                            <a:rPr lang="en-US" sz="1600" b="0" i="0" baseline="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potential, eV</a:t>
                          </a:r>
                          <a:endParaRPr lang="en-US" sz="16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Oscillation</a:t>
                          </a:r>
                          <a:r>
                            <a:rPr lang="en-US" sz="1600" b="0" baseline="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frequency </a:t>
                          </a:r>
                          <a14:m>
                            <m:oMath xmlns:m="http://schemas.openxmlformats.org/officeDocument/2006/math">
                              <m:r>
                                <m:rPr>
                                  <m:sty m:val="p"/>
                                </m:rPr>
                                <a:rPr lang="ru-RU" sz="1800" b="0" i="0">
                                  <a:solidFill>
                                    <a:srgbClr val="FFFF00"/>
                                  </a:solidFill>
                                  <a:effectLst>
                                    <a:outerShdw blurRad="38100" dist="38100" dir="2700000" algn="tl">
                                      <a:srgbClr val="000000">
                                        <a:alpha val="43137"/>
                                      </a:srgbClr>
                                    </a:outerShdw>
                                  </a:effectLst>
                                  <a:latin typeface="Cambria Math"/>
                                  <a:ea typeface="Calibri"/>
                                  <a:cs typeface="Times New Roman"/>
                                </a:rPr>
                                <m:t>ν</m:t>
                              </m:r>
                            </m:oMath>
                          </a14:m>
                          <a:r>
                            <a:rPr lang="ru-RU" sz="1600" b="0" i="0" dirty="0">
                              <a:solidFill>
                                <a:srgbClr val="FFFF00"/>
                              </a:solidFill>
                              <a:effectLst>
                                <a:outerShdw blurRad="38100" dist="38100" dir="2700000" algn="tl">
                                  <a:srgbClr val="000000">
                                    <a:alpha val="43137"/>
                                  </a:srgbClr>
                                </a:outerShdw>
                              </a:effectLst>
                              <a:latin typeface="Times New Roman"/>
                              <a:ea typeface="Calibri"/>
                              <a:cs typeface="Times New Roman"/>
                            </a:rPr>
                            <a:t>, </a:t>
                          </a:r>
                          <a:r>
                            <a:rPr lang="en-US" sz="1600" b="0" i="0" dirty="0" smtClean="0">
                              <a:solidFill>
                                <a:srgbClr val="FFFF00"/>
                              </a:solidFill>
                              <a:effectLst>
                                <a:outerShdw blurRad="38100" dist="38100" dir="2700000" algn="tl">
                                  <a:srgbClr val="000000">
                                    <a:alpha val="43137"/>
                                  </a:srgbClr>
                                </a:outerShdw>
                              </a:effectLst>
                              <a:latin typeface="Arial" pitchFamily="34" charset="0"/>
                              <a:ea typeface="Calibri"/>
                              <a:cs typeface="Times New Roman"/>
                            </a:rPr>
                            <a:t>s</a:t>
                          </a:r>
                          <a:r>
                            <a:rPr lang="ru-RU" sz="16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Times New Roman"/>
                            </a:rPr>
                            <a:t>-1</a:t>
                          </a:r>
                          <a:endParaRPr lang="en-US" sz="1600" b="0" i="0" dirty="0">
                            <a:solidFill>
                              <a:srgbClr val="FFFF00"/>
                            </a:solidFill>
                            <a:effectLst>
                              <a:outerShdw blurRad="38100" dist="38100" dir="2700000" algn="tl">
                                <a:srgbClr val="000000">
                                  <a:alpha val="43137"/>
                                </a:srgbClr>
                              </a:outerShdw>
                            </a:effectLst>
                            <a:latin typeface="Arial" pitchFamily="34" charset="0"/>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Barrier</a:t>
                          </a:r>
                          <a:r>
                            <a:rPr lang="en-US" sz="1800" b="0" baseline="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 permeability </a:t>
                          </a:r>
                          <a14:m>
                            <m:oMath xmlns:m="http://schemas.openxmlformats.org/officeDocument/2006/math">
                              <m:sSup>
                                <m:sSupPr>
                                  <m:ctrlPr>
                                    <a:rPr lang="en-US" sz="2000" b="0" i="1">
                                      <a:solidFill>
                                        <a:srgbClr val="FFFF00"/>
                                      </a:solidFill>
                                      <a:effectLst>
                                        <a:outerShdw blurRad="38100" dist="38100" dir="2700000" algn="tl">
                                          <a:srgbClr val="000000">
                                            <a:alpha val="43137"/>
                                          </a:srgbClr>
                                        </a:outerShdw>
                                      </a:effectLst>
                                      <a:latin typeface="Cambria Math"/>
                                      <a:ea typeface="Times New Roman"/>
                                      <a:cs typeface="Times New Roman"/>
                                    </a:rPr>
                                  </m:ctrlPr>
                                </m:sSupPr>
                                <m:e>
                                  <m:r>
                                    <a:rPr lang="en-US" sz="2000" b="0" i="1">
                                      <a:solidFill>
                                        <a:srgbClr val="FFFF00"/>
                                      </a:solidFill>
                                      <a:effectLst>
                                        <a:outerShdw blurRad="38100" dist="38100" dir="2700000" algn="tl">
                                          <a:srgbClr val="000000">
                                            <a:alpha val="43137"/>
                                          </a:srgbClr>
                                        </a:outerShdw>
                                      </a:effectLst>
                                      <a:latin typeface="Cambria Math"/>
                                      <a:ea typeface="Times New Roman"/>
                                      <a:cs typeface="Times New Roman"/>
                                    </a:rPr>
                                    <m:t>𝑒</m:t>
                                  </m:r>
                                </m:e>
                                <m:sup>
                                  <m:r>
                                    <a:rPr lang="ru-RU" sz="2000" b="0" i="1">
                                      <a:solidFill>
                                        <a:srgbClr val="FFFF00"/>
                                      </a:solidFill>
                                      <a:effectLst>
                                        <a:outerShdw blurRad="38100" dist="38100" dir="2700000" algn="tl">
                                          <a:srgbClr val="000000">
                                            <a:alpha val="43137"/>
                                          </a:srgbClr>
                                        </a:outerShdw>
                                      </a:effectLst>
                                      <a:latin typeface="Cambria Math"/>
                                      <a:ea typeface="Times New Roman"/>
                                      <a:cs typeface="Times New Roman"/>
                                    </a:rPr>
                                    <m:t>−2</m:t>
                                  </m:r>
                                  <m:r>
                                    <a:rPr lang="en-US" sz="2000" b="0" i="1">
                                      <a:solidFill>
                                        <a:srgbClr val="FFFF00"/>
                                      </a:solidFill>
                                      <a:effectLst>
                                        <a:outerShdw blurRad="38100" dist="38100" dir="2700000" algn="tl">
                                          <a:srgbClr val="000000">
                                            <a:alpha val="43137"/>
                                          </a:srgbClr>
                                        </a:outerShdw>
                                      </a:effectLst>
                                      <a:latin typeface="Cambria Math"/>
                                      <a:ea typeface="Times New Roman"/>
                                      <a:cs typeface="Times New Roman"/>
                                    </a:rPr>
                                    <m:t>𝜋𝜂</m:t>
                                  </m:r>
                                </m:sup>
                              </m:sSup>
                            </m:oMath>
                          </a14:m>
                          <a:endParaRPr lang="en-US" sz="2000" b="0" i="1" dirty="0">
                            <a:solidFill>
                              <a:srgbClr val="FFFF00"/>
                            </a:solidFill>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Rate</a:t>
                          </a:r>
                          <a:r>
                            <a:rPr lang="en-US" sz="1600" b="0" baseline="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of DD fusion </a:t>
                          </a:r>
                          <a14:m>
                            <m:oMath xmlns:m="http://schemas.openxmlformats.org/officeDocument/2006/math">
                              <m:r>
                                <m:rPr>
                                  <m:sty m:val="p"/>
                                </m:rPr>
                                <a:rPr lang="ru-RU" sz="1600" b="0" i="0">
                                  <a:solidFill>
                                    <a:srgbClr val="FFFF00"/>
                                  </a:solidFill>
                                  <a:effectLst>
                                    <a:outerShdw blurRad="38100" dist="38100" dir="2700000" algn="tl">
                                      <a:srgbClr val="000000">
                                        <a:alpha val="43137"/>
                                      </a:srgbClr>
                                    </a:outerShdw>
                                  </a:effectLst>
                                  <a:latin typeface="Cambria Math"/>
                                  <a:ea typeface="Calibri"/>
                                  <a:cs typeface="Times New Roman"/>
                                </a:rPr>
                                <m:t>λ</m:t>
                              </m:r>
                            </m:oMath>
                          </a14:m>
                          <a:r>
                            <a:rPr lang="ru-RU" sz="16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a:t>
                          </a:r>
                          <a:r>
                            <a:rPr lang="en-US" sz="1600" b="0" i="0" dirty="0" smtClean="0">
                              <a:solidFill>
                                <a:srgbClr val="FFFF00"/>
                              </a:solidFill>
                              <a:effectLst>
                                <a:outerShdw blurRad="38100" dist="38100" dir="2700000" algn="tl">
                                  <a:srgbClr val="000000">
                                    <a:alpha val="43137"/>
                                  </a:srgbClr>
                                </a:outerShdw>
                              </a:effectLst>
                              <a:latin typeface="Arial" pitchFamily="34" charset="0"/>
                              <a:ea typeface="Calibri"/>
                              <a:cs typeface="Times New Roman"/>
                            </a:rPr>
                            <a:t>s</a:t>
                          </a:r>
                          <a:r>
                            <a:rPr lang="ru-RU" sz="16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Times New Roman"/>
                            </a:rPr>
                            <a:t>-1</a:t>
                          </a:r>
                          <a:endParaRPr lang="en-US" sz="1600" b="0" i="0" dirty="0">
                            <a:solidFill>
                              <a:srgbClr val="FFFF00"/>
                            </a:solidFill>
                            <a:effectLst>
                              <a:outerShdw blurRad="38100" dist="38100" dir="2700000" algn="tl">
                                <a:srgbClr val="000000">
                                  <a:alpha val="43137"/>
                                </a:srgbClr>
                              </a:outerShdw>
                            </a:effectLst>
                            <a:latin typeface="Arial" pitchFamily="34" charset="0"/>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r>
                  <a:tr h="193130">
                    <a:tc>
                      <a:txBody>
                        <a:bodyPr/>
                        <a:lstStyle/>
                        <a:p>
                          <a:pPr marL="0" marR="0" algn="ctr">
                            <a:spcBef>
                              <a:spcPts val="0"/>
                            </a:spcBef>
                            <a:spcAft>
                              <a:spcPts val="0"/>
                            </a:spcAft>
                          </a:pP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Palladium</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a:solidFill>
                                <a:srgbClr val="FFFF00"/>
                              </a:solidFill>
                              <a:effectLst>
                                <a:outerShdw blurRad="38100" dist="38100" dir="2700000" algn="tl">
                                  <a:srgbClr val="000000">
                                    <a:alpha val="43137"/>
                                  </a:srgbClr>
                                </a:outerShdw>
                              </a:effectLst>
                              <a:latin typeface="+mn-lt"/>
                              <a:ea typeface="Calibri"/>
                              <a:cs typeface="Times New Roman"/>
                            </a:rPr>
                            <a:t>300</a:t>
                          </a:r>
                          <a:endParaRPr lang="en-US" sz="2000" b="0" i="0" dirty="0">
                            <a:solidFill>
                              <a:srgbClr val="FFFF00"/>
                            </a:solidFill>
                            <a:effectLst>
                              <a:outerShdw blurRad="38100" dist="38100" dir="2700000" algn="tl">
                                <a:srgbClr val="000000">
                                  <a:alpha val="43137"/>
                                </a:srgbClr>
                              </a:outerShdw>
                            </a:effectLst>
                            <a:latin typeface="Arial Rounded MT Bold" pitchFamily="34" charset="0"/>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0</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74×</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17</a:t>
                          </a:r>
                          <a:r>
                            <a:rPr lang="en-US" sz="2000" b="0" i="0" baseline="3000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 </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29×10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-25</a:t>
                          </a:r>
                          <a:endParaRPr lang="en-US" sz="2000" b="0" i="0" dirty="0">
                            <a:solidFill>
                              <a:srgbClr val="FFFF00"/>
                            </a:solidFill>
                            <a:effectLst>
                              <a:outerShdw blurRad="38100" dist="38100" dir="2700000" algn="tl">
                                <a:srgbClr val="000000">
                                  <a:alpha val="43137"/>
                                </a:srgbClr>
                              </a:outerShdw>
                            </a:effectLst>
                            <a:latin typeface="Symbol" pitchFamily="18" charset="2"/>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0</a:t>
                          </a:r>
                          <a:r>
                            <a:rPr lang="en-US"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95</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-8</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r>
                  <a:tr h="193130">
                    <a:tc>
                      <a:txBody>
                        <a:bodyPr/>
                        <a:lstStyle/>
                        <a:p>
                          <a:pPr marL="0" marR="0" algn="ctr">
                            <a:spcBef>
                              <a:spcPts val="0"/>
                            </a:spcBef>
                            <a:spcAft>
                              <a:spcPts val="0"/>
                            </a:spcAft>
                          </a:pP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Platinum</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a:solidFill>
                                <a:srgbClr val="FFFF00"/>
                              </a:solidFill>
                              <a:effectLst>
                                <a:outerShdw blurRad="38100" dist="38100" dir="2700000" algn="tl">
                                  <a:srgbClr val="000000">
                                    <a:alpha val="43137"/>
                                  </a:srgbClr>
                                </a:outerShdw>
                              </a:effectLst>
                              <a:latin typeface="+mn-lt"/>
                              <a:ea typeface="Calibri"/>
                              <a:cs typeface="Times New Roman"/>
                            </a:rPr>
                            <a:t>675</a:t>
                          </a:r>
                          <a:endParaRPr lang="en-US" sz="2000" b="0" i="0" dirty="0">
                            <a:solidFill>
                              <a:srgbClr val="FFFF00"/>
                            </a:solidFill>
                            <a:effectLst>
                              <a:outerShdw blurRad="38100" dist="38100" dir="2700000" algn="tl">
                                <a:srgbClr val="000000">
                                  <a:alpha val="43137"/>
                                </a:srgbClr>
                              </a:outerShdw>
                            </a:effectLst>
                            <a:latin typeface="Arial Rounded MT Bold" pitchFamily="34" charset="0"/>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67×</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17</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2</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52×10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-17</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4</a:t>
                          </a:r>
                          <a:r>
                            <a:rPr lang="en-US"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2</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966212287"/>
                  </p:ext>
                </p:extLst>
              </p:nvPr>
            </p:nvGraphicFramePr>
            <p:xfrm>
              <a:off x="152402" y="2514600"/>
              <a:ext cx="8839198" cy="1193302"/>
            </p:xfrm>
            <a:graphic>
              <a:graphicData uri="http://schemas.openxmlformats.org/drawingml/2006/table">
                <a:tbl>
                  <a:tblPr firstRow="1" firstCol="1" bandRow="1"/>
                  <a:tblGrid>
                    <a:gridCol w="1359875"/>
                    <a:gridCol w="1662071"/>
                    <a:gridCol w="1737621"/>
                    <a:gridCol w="2403231"/>
                    <a:gridCol w="1676400"/>
                  </a:tblGrid>
                  <a:tr h="583702">
                    <a:tc>
                      <a:txBody>
                        <a:bodyPr/>
                        <a:lstStyle/>
                        <a:p>
                          <a:pPr marL="0" marR="0" algn="ctr">
                            <a:spcBef>
                              <a:spcPts val="0"/>
                            </a:spcBef>
                            <a:spcAft>
                              <a:spcPts val="0"/>
                            </a:spcAft>
                          </a:pPr>
                          <a:r>
                            <a:rPr lang="en-US" sz="16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Crystal</a:t>
                          </a:r>
                          <a:r>
                            <a:rPr lang="en-US" sz="1600" b="0" i="0" baseline="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type</a:t>
                          </a:r>
                          <a:endParaRPr lang="en-US" sz="16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Screening</a:t>
                          </a:r>
                          <a:r>
                            <a:rPr lang="en-US" sz="1600" b="0" i="0" baseline="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 potential, eV</a:t>
                          </a:r>
                          <a:endParaRPr lang="en-US" sz="16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174035" t="-14737" r="-234737" b="-137895"/>
                          </a:stretch>
                        </a:blipFill>
                      </a:tcPr>
                    </a:tc>
                    <a:tc>
                      <a:txBody>
                        <a:bodyPr/>
                        <a:lstStyle/>
                        <a:p>
                          <a:endParaRPr lang="en-US"/>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198223" t="-14737" r="-69797" b="-137895"/>
                          </a:stretch>
                        </a:blipFill>
                      </a:tcPr>
                    </a:tc>
                    <a:tc>
                      <a:txBody>
                        <a:bodyPr/>
                        <a:lstStyle/>
                        <a:p>
                          <a:endParaRPr lang="en-US"/>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blipFill rotWithShape="1">
                          <a:blip r:embed="rId2"/>
                          <a:stretch>
                            <a:fillRect l="-427273" t="-14737" b="-137895"/>
                          </a:stretch>
                        </a:blipFill>
                      </a:tcPr>
                    </a:tc>
                  </a:tr>
                  <a:tr h="304800">
                    <a:tc>
                      <a:txBody>
                        <a:bodyPr/>
                        <a:lstStyle/>
                        <a:p>
                          <a:pPr marL="0" marR="0" algn="ctr">
                            <a:spcBef>
                              <a:spcPts val="0"/>
                            </a:spcBef>
                            <a:spcAft>
                              <a:spcPts val="0"/>
                            </a:spcAft>
                          </a:pP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Palladium</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a:solidFill>
                                <a:srgbClr val="FFFF00"/>
                              </a:solidFill>
                              <a:effectLst>
                                <a:outerShdw blurRad="38100" dist="38100" dir="2700000" algn="tl">
                                  <a:srgbClr val="000000">
                                    <a:alpha val="43137"/>
                                  </a:srgbClr>
                                </a:outerShdw>
                              </a:effectLst>
                              <a:latin typeface="+mn-lt"/>
                              <a:ea typeface="Calibri"/>
                              <a:cs typeface="Times New Roman"/>
                            </a:rPr>
                            <a:t>300</a:t>
                          </a:r>
                          <a:endParaRPr lang="en-US" sz="2000" b="0" i="0" dirty="0">
                            <a:solidFill>
                              <a:srgbClr val="FFFF00"/>
                            </a:solidFill>
                            <a:effectLst>
                              <a:outerShdw blurRad="38100" dist="38100" dir="2700000" algn="tl">
                                <a:srgbClr val="000000">
                                  <a:alpha val="43137"/>
                                </a:srgbClr>
                              </a:outerShdw>
                            </a:effectLst>
                            <a:latin typeface="Arial Rounded MT Bold" pitchFamily="34" charset="0"/>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0</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74×</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17</a:t>
                          </a:r>
                          <a:r>
                            <a:rPr lang="en-US" sz="2000" b="0" i="0" baseline="3000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 </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29×10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-25</a:t>
                          </a:r>
                          <a:endParaRPr lang="en-US" sz="2000" b="0" i="0" dirty="0">
                            <a:solidFill>
                              <a:srgbClr val="FFFF00"/>
                            </a:solidFill>
                            <a:effectLst>
                              <a:outerShdw blurRad="38100" dist="38100" dir="2700000" algn="tl">
                                <a:srgbClr val="000000">
                                  <a:alpha val="43137"/>
                                </a:srgbClr>
                              </a:outerShdw>
                            </a:effectLst>
                            <a:latin typeface="Symbol" pitchFamily="18" charset="2"/>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0</a:t>
                          </a:r>
                          <a:r>
                            <a:rPr lang="en-US"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95</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-8</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r>
                  <a:tr h="304800">
                    <a:tc>
                      <a:txBody>
                        <a:bodyPr/>
                        <a:lstStyle/>
                        <a:p>
                          <a:pPr marL="0" marR="0" algn="ctr">
                            <a:spcBef>
                              <a:spcPts val="0"/>
                            </a:spcBef>
                            <a:spcAft>
                              <a:spcPts val="0"/>
                            </a:spcAft>
                          </a:pP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Platinum</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a:solidFill>
                                <a:srgbClr val="FFFF00"/>
                              </a:solidFill>
                              <a:effectLst>
                                <a:outerShdw blurRad="38100" dist="38100" dir="2700000" algn="tl">
                                  <a:srgbClr val="000000">
                                    <a:alpha val="43137"/>
                                  </a:srgbClr>
                                </a:outerShdw>
                              </a:effectLst>
                              <a:latin typeface="+mn-lt"/>
                              <a:ea typeface="Calibri"/>
                              <a:cs typeface="Times New Roman"/>
                            </a:rPr>
                            <a:t>675</a:t>
                          </a:r>
                          <a:endParaRPr lang="en-US" sz="2000" b="0" i="0" dirty="0">
                            <a:solidFill>
                              <a:srgbClr val="FFFF00"/>
                            </a:solidFill>
                            <a:effectLst>
                              <a:outerShdw blurRad="38100" dist="38100" dir="2700000" algn="tl">
                                <a:srgbClr val="000000">
                                  <a:alpha val="43137"/>
                                </a:srgbClr>
                              </a:outerShdw>
                            </a:effectLst>
                            <a:latin typeface="Arial Rounded MT Bold" pitchFamily="34" charset="0"/>
                            <a:ea typeface="Calibri"/>
                            <a:cs typeface="Times New Roman"/>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67×</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17</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2</a:t>
                          </a:r>
                          <a:r>
                            <a:rPr lang="en-US"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52×10</a:t>
                          </a:r>
                          <a:r>
                            <a:rPr lang="ru-RU" sz="2000" b="0" i="0" baseline="30000" dirty="0" smtClean="0">
                              <a:solidFill>
                                <a:srgbClr val="FFFF00"/>
                              </a:solidFill>
                              <a:effectLst>
                                <a:outerShdw blurRad="38100" dist="38100" dir="2700000" algn="tl">
                                  <a:srgbClr val="000000">
                                    <a:alpha val="43137"/>
                                  </a:srgbClr>
                                </a:outerShdw>
                              </a:effectLst>
                              <a:latin typeface="Arial" pitchFamily="34" charset="0"/>
                              <a:ea typeface="Calibri"/>
                              <a:cs typeface="Arial" pitchFamily="34" charset="0"/>
                            </a:rPr>
                            <a:t>-17</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4</a:t>
                          </a:r>
                          <a:r>
                            <a:rPr lang="en-US"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a:t>
                          </a:r>
                          <a:r>
                            <a:rPr lang="ru-RU" sz="2000" b="0" i="0" dirty="0" smtClean="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2</a:t>
                          </a:r>
                          <a:endParaRPr lang="en-US" sz="2000" b="0" i="0" dirty="0">
                            <a:solidFill>
                              <a:srgbClr val="FFFF00"/>
                            </a:solidFill>
                            <a:effectLst>
                              <a:outerShdw blurRad="38100" dist="38100" dir="2700000" algn="tl">
                                <a:srgbClr val="000000">
                                  <a:alpha val="43137"/>
                                </a:srgbClr>
                              </a:outerShdw>
                            </a:effectLst>
                            <a:latin typeface="Arial" pitchFamily="34" charset="0"/>
                            <a:ea typeface="Calibri"/>
                            <a:cs typeface="Arial"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Fallback>
      </mc:AlternateContent>
      <p:sp>
        <p:nvSpPr>
          <p:cNvPr id="11" name="TextBox 10"/>
          <p:cNvSpPr txBox="1"/>
          <p:nvPr/>
        </p:nvSpPr>
        <p:spPr>
          <a:xfrm>
            <a:off x="609601" y="4702314"/>
            <a:ext cx="7848599" cy="707886"/>
          </a:xfrm>
          <a:prstGeom prst="rect">
            <a:avLst/>
          </a:prstGeom>
          <a:noFill/>
        </p:spPr>
        <p:txBody>
          <a:bodyPr wrap="square" rtlCol="0">
            <a:spAutoFit/>
          </a:bodyPr>
          <a:lstStyle/>
          <a:p>
            <a:pPr algn="ctr"/>
            <a:r>
              <a:rPr lang="en-US" sz="2000" dirty="0" smtClean="0">
                <a:solidFill>
                  <a:srgbClr val="FFFF00"/>
                </a:solidFill>
                <a:effectLst>
                  <a:outerShdw blurRad="38100" dist="38100" dir="2700000" algn="tl">
                    <a:srgbClr val="000000">
                      <a:alpha val="43137"/>
                    </a:srgbClr>
                  </a:outerShdw>
                </a:effectLst>
              </a:rPr>
              <a:t>E.N. Tsyganov,  </a:t>
            </a:r>
            <a:r>
              <a:rPr lang="en-US" sz="2000" i="1" dirty="0" smtClean="0">
                <a:solidFill>
                  <a:srgbClr val="FFFF00"/>
                </a:solidFill>
                <a:effectLst>
                  <a:outerShdw blurRad="38100" dist="38100" dir="2700000" algn="tl">
                    <a:srgbClr val="000000">
                      <a:alpha val="43137"/>
                    </a:srgbClr>
                  </a:outerShdw>
                </a:effectLst>
              </a:rPr>
              <a:t>Physics of Atomic Nuclei, 2012, Vol. 75, No. 2, pp. 153–159.</a:t>
            </a:r>
            <a:endParaRPr lang="ru-RU" sz="2000" i="1" dirty="0" smtClean="0">
              <a:solidFill>
                <a:srgbClr val="FFFF00"/>
              </a:solidFill>
              <a:effectLst>
                <a:outerShdw blurRad="38100" dist="38100" dir="2700000" algn="tl">
                  <a:srgbClr val="000000">
                    <a:alpha val="43137"/>
                  </a:srgbClr>
                </a:outerShdw>
              </a:effectLst>
            </a:endParaRPr>
          </a:p>
          <a:p>
            <a:pPr algn="ctr"/>
            <a:r>
              <a:rPr lang="ru-RU" sz="2000" dirty="0" smtClean="0">
                <a:solidFill>
                  <a:srgbClr val="FFFF00"/>
                </a:solidFill>
                <a:effectLst>
                  <a:outerShdw blurRad="38100" dist="38100" dir="2700000" algn="tl">
                    <a:srgbClr val="000000">
                      <a:alpha val="43137"/>
                    </a:srgbClr>
                  </a:outerShdw>
                </a:effectLst>
              </a:rPr>
              <a:t>Э.Н. Цыганов,</a:t>
            </a:r>
            <a:r>
              <a:rPr lang="en-US" sz="2000" dirty="0" smtClean="0">
                <a:solidFill>
                  <a:srgbClr val="FFFF00"/>
                </a:solidFill>
                <a:effectLst>
                  <a:outerShdw blurRad="38100" dist="38100" dir="2700000" algn="tl">
                    <a:srgbClr val="000000">
                      <a:alpha val="43137"/>
                    </a:srgbClr>
                  </a:outerShdw>
                </a:effectLst>
              </a:rPr>
              <a:t> </a:t>
            </a:r>
            <a:r>
              <a:rPr lang="ru-RU" sz="2000" dirty="0" smtClean="0">
                <a:solidFill>
                  <a:srgbClr val="FFFF00"/>
                </a:solidFill>
                <a:effectLst>
                  <a:outerShdw blurRad="38100" dist="38100" dir="2700000" algn="tl">
                    <a:srgbClr val="000000">
                      <a:alpha val="43137"/>
                    </a:srgbClr>
                  </a:outerShdw>
                </a:effectLst>
              </a:rPr>
              <a:t> </a:t>
            </a:r>
            <a:r>
              <a:rPr lang="ru-RU" sz="2000" i="1" dirty="0" smtClean="0">
                <a:solidFill>
                  <a:srgbClr val="FFFF00"/>
                </a:solidFill>
                <a:effectLst>
                  <a:outerShdw blurRad="38100" dist="38100" dir="2700000" algn="tl">
                    <a:srgbClr val="000000">
                      <a:alpha val="43137"/>
                    </a:srgbClr>
                  </a:outerShdw>
                </a:effectLst>
              </a:rPr>
              <a:t>ЯДЕРНАЯ ФИЗИКА, 2012, том 75,</a:t>
            </a:r>
            <a:r>
              <a:rPr lang="en-US" sz="2000" i="1" dirty="0" smtClean="0">
                <a:solidFill>
                  <a:srgbClr val="FFFF00"/>
                </a:solidFill>
                <a:effectLst>
                  <a:outerShdw blurRad="38100" dist="38100" dir="2700000" algn="tl">
                    <a:srgbClr val="000000">
                      <a:alpha val="43137"/>
                    </a:srgbClr>
                  </a:outerShdw>
                </a:effectLst>
              </a:rPr>
              <a:t> </a:t>
            </a:r>
            <a:r>
              <a:rPr lang="ru-RU" sz="2000" i="1" dirty="0" smtClean="0">
                <a:solidFill>
                  <a:srgbClr val="FFFF00"/>
                </a:solidFill>
                <a:effectLst>
                  <a:outerShdw blurRad="38100" dist="38100" dir="2700000" algn="tl">
                    <a:srgbClr val="000000">
                      <a:alpha val="43137"/>
                    </a:srgbClr>
                  </a:outerShdw>
                </a:effectLst>
              </a:rPr>
              <a:t>№ 2, с. 174–180.</a:t>
            </a:r>
            <a:endParaRPr lang="en-US" sz="2000" i="1" dirty="0" smtClean="0">
              <a:solidFill>
                <a:srgbClr val="FFFF00"/>
              </a:solidFill>
              <a:effectLst>
                <a:outerShdw blurRad="38100" dist="38100" dir="2700000" algn="tl">
                  <a:srgbClr val="000000">
                    <a:alpha val="43137"/>
                  </a:srgbClr>
                </a:outerShdw>
              </a:effectLst>
            </a:endParaRPr>
          </a:p>
        </p:txBody>
      </p:sp>
      <p:sp>
        <p:nvSpPr>
          <p:cNvPr id="13" name="TextBox 1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6318735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133600"/>
            <a:ext cx="6172200" cy="4000796"/>
          </a:xfrm>
          <a:prstGeom prst="rect">
            <a:avLst/>
          </a:prstGeom>
        </p:spPr>
      </p:pic>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61</a:t>
            </a:fld>
            <a:endParaRPr lang="en-US" dirty="0"/>
          </a:p>
        </p:txBody>
      </p:sp>
      <p:sp>
        <p:nvSpPr>
          <p:cNvPr id="7" name="Rectangle 6"/>
          <p:cNvSpPr/>
          <p:nvPr/>
        </p:nvSpPr>
        <p:spPr>
          <a:xfrm>
            <a:off x="76200" y="152400"/>
            <a:ext cx="9067800" cy="1938992"/>
          </a:xfrm>
          <a:prstGeom prst="rect">
            <a:avLst/>
          </a:prstGeom>
        </p:spPr>
        <p:txBody>
          <a:bodyPr wrap="square">
            <a:spAutoFit/>
          </a:bodyPr>
          <a:lstStyle/>
          <a:p>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In  </a:t>
            </a:r>
            <a:r>
              <a:rPr lang="en-US" sz="2400" b="1" dirty="0">
                <a:solidFill>
                  <a:srgbClr val="FFFF00"/>
                </a:solidFill>
                <a:effectLst>
                  <a:outerShdw blurRad="38100" dist="38100" dir="2700000" algn="tl">
                    <a:srgbClr val="000000">
                      <a:alpha val="43137"/>
                    </a:srgbClr>
                  </a:outerShdw>
                </a:effectLst>
              </a:rPr>
              <a:t>our </a:t>
            </a:r>
            <a:r>
              <a:rPr lang="en-US" sz="2400" b="1" dirty="0" smtClean="0">
                <a:solidFill>
                  <a:srgbClr val="FFFF00"/>
                </a:solidFill>
                <a:effectLst>
                  <a:outerShdw blurRad="38100" dist="38100" dir="2700000" algn="tl">
                    <a:srgbClr val="000000">
                      <a:alpha val="43137"/>
                    </a:srgbClr>
                  </a:outerShdw>
                </a:effectLst>
              </a:rPr>
              <a:t> recent  articles</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we  discuss  the  possibility  </a:t>
            </a:r>
            <a:r>
              <a:rPr lang="en-US" sz="2400" b="1" dirty="0">
                <a:solidFill>
                  <a:srgbClr val="FFFF00"/>
                </a:solidFill>
                <a:effectLst>
                  <a:outerShdw blurRad="38100" dist="38100" dir="2700000" algn="tl">
                    <a:srgbClr val="000000">
                      <a:alpha val="43137"/>
                    </a:srgbClr>
                  </a:outerShdw>
                </a:effectLst>
              </a:rPr>
              <a:t>of experimental </a:t>
            </a:r>
            <a:r>
              <a:rPr lang="en-US" sz="2400" b="1" dirty="0" smtClean="0">
                <a:solidFill>
                  <a:srgbClr val="FFFF00"/>
                </a:solidFill>
                <a:effectLst>
                  <a:outerShdw blurRad="38100" dist="38100" dir="2700000" algn="tl">
                    <a:srgbClr val="000000">
                      <a:alpha val="43137"/>
                    </a:srgbClr>
                  </a:outerShdw>
                </a:effectLst>
              </a:rPr>
              <a:t> detection  of  the  </a:t>
            </a:r>
            <a:r>
              <a:rPr lang="en-US" sz="2400" b="1" dirty="0">
                <a:solidFill>
                  <a:srgbClr val="FFFF00"/>
                </a:solidFill>
                <a:effectLst>
                  <a:outerShdw blurRad="38100" dist="38100" dir="2700000" algn="tl">
                    <a:srgbClr val="000000">
                      <a:alpha val="43137"/>
                    </a:srgbClr>
                  </a:outerShdw>
                </a:effectLst>
              </a:rPr>
              <a:t>“cold</a:t>
            </a:r>
            <a:r>
              <a:rPr lang="en-US" sz="2400" b="1" dirty="0" smtClean="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DD-fusion </a:t>
            </a:r>
            <a:r>
              <a:rPr lang="en-US" sz="2400" b="1" dirty="0" smtClean="0">
                <a:solidFill>
                  <a:srgbClr val="FFFF00"/>
                </a:solidFill>
                <a:effectLst>
                  <a:outerShdw blurRad="38100" dist="38100" dir="2700000" algn="tl">
                    <a:srgbClr val="000000">
                      <a:alpha val="43137"/>
                    </a:srgbClr>
                  </a:outerShdw>
                </a:effectLst>
              </a:rPr>
              <a:t> process  using  low-energy  </a:t>
            </a:r>
            <a:r>
              <a:rPr lang="en-US" sz="2400" b="1" dirty="0">
                <a:solidFill>
                  <a:srgbClr val="FFFF00"/>
                </a:solidFill>
                <a:effectLst>
                  <a:outerShdw blurRad="38100" dist="38100" dir="2700000" algn="tl">
                    <a:srgbClr val="000000">
                      <a:alpha val="43137"/>
                    </a:srgbClr>
                  </a:outerShdw>
                </a:effectLst>
              </a:rPr>
              <a:t>electrons</a:t>
            </a:r>
            <a:r>
              <a:rPr lang="en-US" sz="2400" b="1" dirty="0" smtClean="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which </a:t>
            </a:r>
            <a:r>
              <a:rPr lang="en-US" sz="2400" b="1" dirty="0" smtClean="0">
                <a:solidFill>
                  <a:srgbClr val="FFFF00"/>
                </a:solidFill>
                <a:effectLst>
                  <a:outerShdw blurRad="38100" dist="38100" dir="2700000" algn="tl">
                    <a:srgbClr val="000000">
                      <a:alpha val="43137"/>
                    </a:srgbClr>
                  </a:outerShdw>
                </a:effectLst>
              </a:rPr>
              <a:t> are  the  result  of  the  fusion  reaction  of  two  deuterons  </a:t>
            </a:r>
            <a:r>
              <a:rPr lang="en-US" sz="2400" b="1" dirty="0">
                <a:solidFill>
                  <a:srgbClr val="FFFF00"/>
                </a:solidFill>
                <a:effectLst>
                  <a:outerShdw blurRad="38100" dist="38100" dir="2700000" algn="tl">
                    <a:srgbClr val="000000">
                      <a:alpha val="43137"/>
                    </a:srgbClr>
                  </a:outerShdw>
                </a:effectLst>
              </a:rPr>
              <a:t>in </a:t>
            </a:r>
            <a:r>
              <a:rPr lang="en-US" sz="2400" b="1" dirty="0" smtClean="0">
                <a:solidFill>
                  <a:srgbClr val="FFFF00"/>
                </a:solidFill>
                <a:effectLst>
                  <a:outerShdw blurRad="38100" dist="38100" dir="2700000" algn="tl">
                    <a:srgbClr val="000000">
                      <a:alpha val="43137"/>
                    </a:srgbClr>
                  </a:outerShdw>
                </a:effectLst>
              </a:rPr>
              <a:t> palladium  crystals  at  very  low  (</a:t>
            </a:r>
            <a:r>
              <a:rPr lang="en-US" sz="2400" b="1" dirty="0">
                <a:solidFill>
                  <a:srgbClr val="FFFF00"/>
                </a:solidFill>
                <a:effectLst>
                  <a:outerShdw blurRad="38100" dist="38100" dir="2700000" algn="tl">
                    <a:srgbClr val="000000">
                      <a:alpha val="43137"/>
                    </a:srgbClr>
                  </a:outerShdw>
                </a:effectLst>
              </a:rPr>
              <a:t>thermal) </a:t>
            </a:r>
            <a:r>
              <a:rPr lang="en-US" sz="2400" b="1" dirty="0" smtClean="0">
                <a:solidFill>
                  <a:srgbClr val="FFFF00"/>
                </a:solidFill>
                <a:effectLst>
                  <a:outerShdw blurRad="38100" dist="38100" dir="2700000" algn="tl">
                    <a:srgbClr val="000000">
                      <a:alpha val="43137"/>
                    </a:srgbClr>
                  </a:outerShdw>
                </a:effectLst>
              </a:rPr>
              <a:t> excitation  energies  of  the  compound  nucleus  </a:t>
            </a:r>
            <a:r>
              <a:rPr lang="en-US" sz="2400" b="1" baseline="30000" dirty="0" smtClean="0">
                <a:solidFill>
                  <a:srgbClr val="FFFF00"/>
                </a:solidFill>
                <a:effectLst>
                  <a:outerShdw blurRad="38100" dist="38100" dir="2700000" algn="tl">
                    <a:srgbClr val="000000">
                      <a:alpha val="43137"/>
                    </a:srgbClr>
                  </a:outerShdw>
                </a:effectLst>
              </a:rPr>
              <a:t>4</a:t>
            </a:r>
            <a:r>
              <a:rPr lang="en-US" sz="2400" b="1" dirty="0" smtClean="0">
                <a:solidFill>
                  <a:srgbClr val="FFFF00"/>
                </a:solidFill>
                <a:effectLst>
                  <a:outerShdw blurRad="38100" dist="38100" dir="2700000" algn="tl">
                    <a:srgbClr val="000000">
                      <a:alpha val="43137"/>
                    </a:srgbClr>
                  </a:outerShdw>
                </a:effectLst>
              </a:rPr>
              <a:t>He</a:t>
            </a:r>
            <a:r>
              <a:rPr lang="en-US" sz="2400" b="1" dirty="0">
                <a:solidFill>
                  <a:srgbClr val="FFFF00"/>
                </a:solidFill>
                <a:effectLst>
                  <a:outerShdw blurRad="38100" dist="38100" dir="2700000" algn="tl">
                    <a:srgbClr val="000000">
                      <a:alpha val="43137"/>
                    </a:srgbClr>
                  </a:outerShdw>
                </a:effectLst>
              </a:rPr>
              <a:t>*. </a:t>
            </a:r>
            <a:endParaRPr lang="en-US" sz="2400" b="1" dirty="0" smtClean="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870463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62</a:t>
            </a:fld>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5904"/>
            <a:ext cx="9144000" cy="446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57400" y="95250"/>
            <a:ext cx="4911473" cy="584775"/>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rPr>
              <a:t>Engineering </a:t>
            </a:r>
            <a:r>
              <a:rPr lang="en-US" sz="3200" b="1" dirty="0" smtClean="0">
                <a:solidFill>
                  <a:srgbClr val="FFFF00"/>
                </a:solidFill>
                <a:effectLst>
                  <a:outerShdw blurRad="38100" dist="38100" dir="2700000" algn="tl">
                    <a:srgbClr val="000000">
                      <a:alpha val="43137"/>
                    </a:srgbClr>
                  </a:outerShdw>
                </a:effectLst>
              </a:rPr>
              <a:t>  Physics,   2013</a:t>
            </a:r>
            <a:endParaRPr lang="en-US" sz="32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421790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63</a:t>
            </a:fld>
            <a:endParaRPr lang="en-US" dirty="0"/>
          </a:p>
        </p:txBody>
      </p:sp>
      <p:pic>
        <p:nvPicPr>
          <p:cNvPr id="3" name="Picture 2" descr="C:\Users\Tsyganov\Documents\UTSW current\archive 8-15-12 current\Package 1-13-11 current\Channeling 2014\доклад в Дубне\Дубна 6\инженерная физика 2014-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6" y="1083279"/>
            <a:ext cx="9010524" cy="47079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38274" y="95250"/>
            <a:ext cx="4911473" cy="584775"/>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rPr>
              <a:t>Engineering </a:t>
            </a:r>
            <a:r>
              <a:rPr lang="en-US" sz="3200" b="1" dirty="0" smtClean="0">
                <a:solidFill>
                  <a:srgbClr val="FFFF00"/>
                </a:solidFill>
                <a:effectLst>
                  <a:outerShdw blurRad="38100" dist="38100" dir="2700000" algn="tl">
                    <a:srgbClr val="000000">
                      <a:alpha val="43137"/>
                    </a:srgbClr>
                  </a:outerShdw>
                </a:effectLst>
              </a:rPr>
              <a:t>  Physics,   2014</a:t>
            </a:r>
            <a:endParaRPr lang="en-US" sz="32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6956316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dirty="0"/>
          </a:p>
        </p:txBody>
      </p:sp>
      <p:sp>
        <p:nvSpPr>
          <p:cNvPr id="4" name="TextBox 3"/>
          <p:cNvSpPr txBox="1"/>
          <p:nvPr/>
        </p:nvSpPr>
        <p:spPr>
          <a:xfrm>
            <a:off x="1905000" y="76200"/>
            <a:ext cx="5693738" cy="584775"/>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rPr>
              <a:t>Engineering </a:t>
            </a:r>
            <a:r>
              <a:rPr lang="en-US" sz="3200" b="1" dirty="0" smtClean="0">
                <a:solidFill>
                  <a:srgbClr val="FFFF00"/>
                </a:solidFill>
                <a:effectLst>
                  <a:outerShdw blurRad="38100" dist="38100" dir="2700000" algn="tl">
                    <a:srgbClr val="000000">
                      <a:alpha val="43137"/>
                    </a:srgbClr>
                  </a:outerShdw>
                </a:effectLst>
              </a:rPr>
              <a:t> Physics,  June  2014</a:t>
            </a:r>
            <a:endParaRPr lang="en-US" sz="3200" b="1" dirty="0">
              <a:solidFill>
                <a:srgbClr val="FFFF00"/>
              </a:solidFill>
              <a:effectLst>
                <a:outerShdw blurRad="38100" dist="38100" dir="2700000" algn="tl">
                  <a:srgbClr val="000000">
                    <a:alpha val="43137"/>
                  </a:srgbClr>
                </a:outerShdw>
              </a:effectLst>
            </a:endParaRPr>
          </a:p>
        </p:txBody>
      </p:sp>
      <p:pic>
        <p:nvPicPr>
          <p:cNvPr id="3076" name="Picture 4" descr="C:\Users\Tsyganov\Documents\UTSW current\archive 8-15-12 current\Package 1-13-11 current\Channeling 2014\доклад в Дубне\abstrac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42" y="685800"/>
            <a:ext cx="7691438" cy="506230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Tsyganov\Documents\UTSW current\archive 8-15-12 current\Package 1-13-11 current\Channeling 2014\доклад в Дубне\abstrac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42" y="5638800"/>
            <a:ext cx="7691438" cy="409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4600" y="5410200"/>
            <a:ext cx="1295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96016" y="3886200"/>
            <a:ext cx="604984"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2756536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29600" y="6356350"/>
            <a:ext cx="457200" cy="365125"/>
          </a:xfrm>
        </p:spPr>
        <p:txBody>
          <a:bodyPr/>
          <a:lstStyle/>
          <a:p>
            <a:fld id="{B6F15528-21DE-4FAA-801E-634DDDAF4B2B}" type="slidenum">
              <a:rPr lang="en-US" smtClean="0"/>
              <a:pPr/>
              <a:t>65</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067223485"/>
              </p:ext>
            </p:extLst>
          </p:nvPr>
        </p:nvGraphicFramePr>
        <p:xfrm>
          <a:off x="1749624" y="685800"/>
          <a:ext cx="5641776" cy="5334000"/>
        </p:xfrm>
        <a:graphic>
          <a:graphicData uri="http://schemas.openxmlformats.org/presentationml/2006/ole">
            <mc:AlternateContent xmlns:mc="http://schemas.openxmlformats.org/markup-compatibility/2006">
              <mc:Choice xmlns:v="urn:schemas-microsoft-com:vml" Requires="v">
                <p:oleObj spid="_x0000_s2798" name="Acrobat Document" r:id="rId3" imgW="9620244" imgH="7496010" progId="AcroExch.Document.7">
                  <p:embed/>
                </p:oleObj>
              </mc:Choice>
              <mc:Fallback>
                <p:oleObj name="Acrobat Document" r:id="rId3" imgW="9620244" imgH="7496010" progId="AcroExch.Document.7">
                  <p:embed/>
                  <p:pic>
                    <p:nvPicPr>
                      <p:cNvPr id="0" name=""/>
                      <p:cNvPicPr/>
                      <p:nvPr/>
                    </p:nvPicPr>
                    <p:blipFill>
                      <a:blip r:embed="rId4"/>
                      <a:stretch>
                        <a:fillRect/>
                      </a:stretch>
                    </p:blipFill>
                    <p:spPr>
                      <a:xfrm>
                        <a:off x="1749624" y="685800"/>
                        <a:ext cx="5641776" cy="5334000"/>
                      </a:xfrm>
                      <a:prstGeom prst="rect">
                        <a:avLst/>
                      </a:prstGeom>
                    </p:spPr>
                  </p:pic>
                </p:oleObj>
              </mc:Fallback>
            </mc:AlternateContent>
          </a:graphicData>
        </a:graphic>
      </p:graphicFrame>
      <p:sp>
        <p:nvSpPr>
          <p:cNvPr id="6" name="TextBox 5"/>
          <p:cNvSpPr txBox="1"/>
          <p:nvPr/>
        </p:nvSpPr>
        <p:spPr>
          <a:xfrm>
            <a:off x="1" y="76200"/>
            <a:ext cx="9144000" cy="830997"/>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rPr>
              <a:t>Atomic  </a:t>
            </a:r>
            <a:r>
              <a:rPr lang="en-US" sz="2400" b="1" dirty="0">
                <a:solidFill>
                  <a:srgbClr val="FFFF00"/>
                </a:solidFill>
                <a:effectLst>
                  <a:outerShdw blurRad="38100" dist="38100" dir="2700000" algn="tl">
                    <a:srgbClr val="000000">
                      <a:alpha val="43137"/>
                    </a:srgbClr>
                  </a:outerShdw>
                </a:effectLst>
              </a:rPr>
              <a:t>potentials </a:t>
            </a:r>
            <a:r>
              <a:rPr lang="en-US" sz="2400" b="1" dirty="0" smtClean="0">
                <a:solidFill>
                  <a:srgbClr val="FFFF00"/>
                </a:solidFill>
                <a:effectLst>
                  <a:outerShdw blurRad="38100" dist="38100" dir="2700000" algn="tl">
                    <a:srgbClr val="000000">
                      <a:alpha val="43137"/>
                    </a:srgbClr>
                  </a:outerShdw>
                </a:effectLst>
              </a:rPr>
              <a:t> of  the  cluster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5×5×5  cells  in  the  </a:t>
            </a:r>
            <a:r>
              <a:rPr lang="en-US" sz="2400" b="1" dirty="0">
                <a:solidFill>
                  <a:srgbClr val="FFFF00"/>
                </a:solidFill>
                <a:effectLst>
                  <a:outerShdw blurRad="38100" dist="38100" dir="2700000" algn="tl">
                    <a:srgbClr val="000000">
                      <a:alpha val="43137"/>
                    </a:srgbClr>
                  </a:outerShdw>
                </a:effectLst>
              </a:rPr>
              <a:t>platinum </a:t>
            </a:r>
            <a:r>
              <a:rPr lang="en-US" sz="2400" b="1" dirty="0" smtClean="0">
                <a:solidFill>
                  <a:srgbClr val="FFFF00"/>
                </a:solidFill>
                <a:effectLst>
                  <a:outerShdw blurRad="38100" dist="38100" dir="2700000" algn="tl">
                    <a:srgbClr val="000000">
                      <a:alpha val="43137"/>
                    </a:srgbClr>
                  </a:outerShdw>
                </a:effectLst>
              </a:rPr>
              <a:t>crystal</a:t>
            </a:r>
            <a:endParaRPr lang="en-US" sz="24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4599586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66</a:t>
            </a:fld>
            <a:endParaRPr lang="en-US" dirty="0"/>
          </a:p>
        </p:txBody>
      </p:sp>
      <p:pic>
        <p:nvPicPr>
          <p:cNvPr id="3" name="Picture 3" descr="C:\Users\Tsyganov\Documents\UTSW current\archive 8-15-12 current\Package 1-13-11 current\РАДИЙ\Лаборатория Бавижева\росатом\рисунки\fig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248400" cy="46987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106740"/>
            <a:ext cx="8610600" cy="954107"/>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rPr>
              <a:t>Diagonal </a:t>
            </a:r>
            <a:r>
              <a:rPr lang="en-US" sz="2800" b="1" dirty="0" smtClean="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X-V</a:t>
            </a:r>
            <a:r>
              <a:rPr lang="en-US" sz="2800" b="1" dirty="0" smtClean="0">
                <a:solidFill>
                  <a:srgbClr val="FFFF00"/>
                </a:solidFill>
                <a:effectLst>
                  <a:outerShdw blurRad="38100" dist="38100" dir="2700000" algn="tl">
                    <a:srgbClr val="000000">
                      <a:alpha val="43137"/>
                    </a:srgbClr>
                  </a:outerShdw>
                </a:effectLst>
              </a:rPr>
              <a:t>  plane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fcc  </a:t>
            </a:r>
            <a:r>
              <a:rPr lang="en-US" sz="2800" b="1" dirty="0">
                <a:solidFill>
                  <a:srgbClr val="FFFF00"/>
                </a:solidFill>
                <a:effectLst>
                  <a:outerShdw blurRad="38100" dist="38100" dir="2700000" algn="tl">
                    <a:srgbClr val="000000">
                      <a:alpha val="43137"/>
                    </a:srgbClr>
                  </a:outerShdw>
                </a:effectLst>
              </a:rPr>
              <a:t>crystals. </a:t>
            </a:r>
            <a:r>
              <a:rPr lang="en-US" sz="2800" b="1" dirty="0" smtClean="0">
                <a:solidFill>
                  <a:srgbClr val="FFFF00"/>
                </a:solidFill>
                <a:effectLst>
                  <a:outerShdw blurRad="38100" dist="38100" dir="2700000" algn="tl">
                    <a:srgbClr val="000000">
                      <a:alpha val="43137"/>
                    </a:srgbClr>
                  </a:outerShdw>
                </a:effectLst>
              </a:rPr>
              <a:t> Signs  O  marks  octahedral  vacancies</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signs T  </a:t>
            </a:r>
            <a:r>
              <a:rPr lang="en-US" sz="2800" b="1" dirty="0" smtClean="0">
                <a:solidFill>
                  <a:srgbClr val="FFFF00"/>
                </a:solidFill>
                <a:effectLst>
                  <a:outerShdw blurRad="38100" dist="38100" dir="2700000" algn="tl">
                    <a:srgbClr val="000000">
                      <a:alpha val="43137"/>
                    </a:srgbClr>
                  </a:outerShdw>
                </a:effectLst>
                <a:latin typeface="Symbol" panose="05050102010706020507" pitchFamily="18" charset="2"/>
              </a:rPr>
              <a:t>-</a:t>
            </a:r>
            <a:r>
              <a:rPr lang="en-US" sz="2800" b="1" dirty="0" smtClean="0">
                <a:solidFill>
                  <a:srgbClr val="FFFF00"/>
                </a:solidFill>
                <a:effectLst>
                  <a:outerShdw blurRad="38100" dist="38100" dir="2700000" algn="tl">
                    <a:srgbClr val="000000">
                      <a:alpha val="43137"/>
                    </a:srgbClr>
                  </a:outerShdw>
                </a:effectLst>
              </a:rPr>
              <a:t>  tetrahedral  ones. </a:t>
            </a:r>
            <a:endParaRPr lang="en-US" sz="28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016871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67</a:t>
            </a:fld>
            <a:endParaRPr lang="en-US" dirty="0"/>
          </a:p>
        </p:txBody>
      </p:sp>
      <p:sp>
        <p:nvSpPr>
          <p:cNvPr id="7" name="TextBox 3"/>
          <p:cNvSpPr txBox="1">
            <a:spLocks noChangeArrowheads="1"/>
          </p:cNvSpPr>
          <p:nvPr/>
        </p:nvSpPr>
        <p:spPr bwMode="auto">
          <a:xfrm>
            <a:off x="228600" y="151722"/>
            <a:ext cx="8686800" cy="851515"/>
          </a:xfrm>
          <a:prstGeom prst="rect">
            <a:avLst/>
          </a:prstGeom>
          <a:noFill/>
          <a:ln w="9525">
            <a:noFill/>
            <a:miter lim="800000"/>
            <a:headEnd/>
            <a:tailEnd/>
          </a:ln>
        </p:spPr>
        <p:txBody>
          <a:bodyPr wrap="square">
            <a:spAutoFit/>
          </a:bodyPr>
          <a:lstStyle/>
          <a:p>
            <a:pPr algn="ctr">
              <a:lnSpc>
                <a:spcPts val="2875"/>
              </a:lnSpc>
            </a:pPr>
            <a:r>
              <a:rPr lang="en-US" sz="3200" b="1" dirty="0">
                <a:solidFill>
                  <a:srgbClr val="FFFF00"/>
                </a:solidFill>
                <a:effectLst>
                  <a:outerShdw blurRad="38100" dist="38100" dir="2700000" algn="tl">
                    <a:srgbClr val="000000">
                      <a:alpha val="43137"/>
                    </a:srgbClr>
                  </a:outerShdw>
                </a:effectLst>
              </a:rPr>
              <a:t>Potential </a:t>
            </a:r>
            <a:r>
              <a:rPr lang="en-US" sz="3200" b="1" dirty="0" smtClean="0">
                <a:solidFill>
                  <a:srgbClr val="FFFF00"/>
                </a:solidFill>
                <a:effectLst>
                  <a:outerShdw blurRad="38100" dist="38100" dir="2700000" algn="tl">
                    <a:srgbClr val="000000">
                      <a:alpha val="43137"/>
                    </a:srgbClr>
                  </a:outerShdw>
                </a:effectLst>
              </a:rPr>
              <a:t> contours  in  </a:t>
            </a:r>
            <a:r>
              <a:rPr lang="en-US" sz="3200" b="1" dirty="0">
                <a:solidFill>
                  <a:srgbClr val="FFFF00"/>
                </a:solidFill>
                <a:effectLst>
                  <a:outerShdw blurRad="38100" dist="38100" dir="2700000" algn="tl">
                    <a:srgbClr val="000000">
                      <a:alpha val="43137"/>
                    </a:srgbClr>
                  </a:outerShdw>
                </a:effectLst>
              </a:rPr>
              <a:t>the </a:t>
            </a:r>
            <a:r>
              <a:rPr lang="en-US" sz="3200" b="1" dirty="0" smtClean="0">
                <a:solidFill>
                  <a:srgbClr val="FFFF00"/>
                </a:solidFill>
                <a:effectLst>
                  <a:outerShdw blurRad="38100" dist="38100" dir="2700000" algn="tl">
                    <a:srgbClr val="000000">
                      <a:alpha val="43137"/>
                    </a:srgbClr>
                  </a:outerShdw>
                </a:effectLst>
              </a:rPr>
              <a:t> diagonal  </a:t>
            </a:r>
            <a:r>
              <a:rPr lang="en-US" sz="3200" b="1" i="1" dirty="0" smtClean="0">
                <a:solidFill>
                  <a:srgbClr val="FFFF00"/>
                </a:solidFill>
                <a:effectLst>
                  <a:outerShdw blurRad="38100" dist="38100" dir="2700000" algn="tl">
                    <a:srgbClr val="000000">
                      <a:alpha val="43137"/>
                    </a:srgbClr>
                  </a:outerShdw>
                </a:effectLst>
              </a:rPr>
              <a:t>X-V </a:t>
            </a:r>
            <a:r>
              <a:rPr lang="en-US"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plane </a:t>
            </a:r>
            <a:r>
              <a:rPr lang="en-US" sz="3200" b="1" dirty="0" smtClean="0">
                <a:solidFill>
                  <a:srgbClr val="FFFF00"/>
                </a:solidFill>
                <a:effectLst>
                  <a:outerShdw blurRad="38100" dist="38100" dir="2700000" algn="tl">
                    <a:srgbClr val="000000">
                      <a:alpha val="43137"/>
                    </a:srgbClr>
                  </a:outerShdw>
                </a:effectLst>
              </a:rPr>
              <a:t>for  Platinum</a:t>
            </a:r>
            <a:r>
              <a:rPr lang="ru-RU" sz="3200" b="1" dirty="0" smtClean="0">
                <a:solidFill>
                  <a:srgbClr val="FFFF00"/>
                </a:solidFill>
                <a:effectLst>
                  <a:outerShdw blurRad="38100" dist="38100" dir="2700000" algn="tl">
                    <a:srgbClr val="000000">
                      <a:alpha val="43137"/>
                    </a:srgbClr>
                  </a:outerShdw>
                </a:effectLst>
              </a:rPr>
              <a:t>.</a:t>
            </a:r>
          </a:p>
        </p:txBody>
      </p:sp>
      <p:pic>
        <p:nvPicPr>
          <p:cNvPr id="3074" name="Picture 2" descr="C:\Users\Tsyganov\Documents\UTSW current\archive 8-15-12 current\Package 1-13-11 current\Channeling 2014\доклад в Дубне\pictures\платин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1020379"/>
            <a:ext cx="3921125" cy="50756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0650895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356350"/>
            <a:ext cx="381000" cy="365125"/>
          </a:xfrm>
        </p:spPr>
        <p:txBody>
          <a:bodyPr/>
          <a:lstStyle/>
          <a:p>
            <a:fld id="{B6F15528-21DE-4FAA-801E-634DDDAF4B2B}" type="slidenum">
              <a:rPr lang="en-US" smtClean="0"/>
              <a:pPr/>
              <a:t>68</a:t>
            </a:fld>
            <a:endParaRPr lang="en-US" dirty="0"/>
          </a:p>
        </p:txBody>
      </p:sp>
      <p:sp>
        <p:nvSpPr>
          <p:cNvPr id="6" name="TextBox 5"/>
          <p:cNvSpPr txBox="1">
            <a:spLocks noChangeArrowheads="1"/>
          </p:cNvSpPr>
          <p:nvPr/>
        </p:nvSpPr>
        <p:spPr bwMode="auto">
          <a:xfrm>
            <a:off x="0" y="0"/>
            <a:ext cx="9144000" cy="836126"/>
          </a:xfrm>
          <a:prstGeom prst="rect">
            <a:avLst/>
          </a:prstGeom>
          <a:noFill/>
          <a:ln w="9525">
            <a:noFill/>
            <a:miter lim="800000"/>
            <a:headEnd/>
            <a:tailEnd/>
          </a:ln>
        </p:spPr>
        <p:txBody>
          <a:bodyPr wrap="square">
            <a:spAutoFit/>
          </a:bodyPr>
          <a:lstStyle/>
          <a:p>
            <a:pPr algn="ctr">
              <a:lnSpc>
                <a:spcPts val="2875"/>
              </a:lnSpc>
            </a:pPr>
            <a:r>
              <a:rPr lang="en-US" sz="2800" b="1" dirty="0" smtClean="0">
                <a:solidFill>
                  <a:srgbClr val="FFFF00"/>
                </a:solidFill>
                <a:effectLst>
                  <a:outerShdw blurRad="38100" dist="38100" dir="2700000" algn="tl">
                    <a:srgbClr val="000000">
                      <a:alpha val="43137"/>
                    </a:srgbClr>
                  </a:outerShdw>
                </a:effectLst>
              </a:rPr>
              <a:t>Potential  </a:t>
            </a:r>
            <a:r>
              <a:rPr lang="en-US" sz="2800" b="1" dirty="0">
                <a:solidFill>
                  <a:srgbClr val="FFFF00"/>
                </a:solidFill>
                <a:effectLst>
                  <a:outerShdw blurRad="38100" dist="38100" dir="2700000" algn="tl">
                    <a:srgbClr val="000000">
                      <a:alpha val="43137"/>
                    </a:srgbClr>
                  </a:outerShdw>
                </a:effectLst>
              </a:rPr>
              <a:t>in </a:t>
            </a:r>
            <a:r>
              <a:rPr lang="en-US" sz="2800" b="1" dirty="0" smtClean="0">
                <a:solidFill>
                  <a:srgbClr val="FFFF00"/>
                </a:solidFill>
                <a:effectLst>
                  <a:outerShdw blurRad="38100" dist="38100" dir="2700000" algn="tl">
                    <a:srgbClr val="000000">
                      <a:alpha val="43137"/>
                    </a:srgbClr>
                  </a:outerShdw>
                </a:effectLst>
              </a:rPr>
              <a:t> the  vicinity  of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center  of  </a:t>
            </a:r>
            <a:r>
              <a:rPr lang="en-US" sz="2800" b="1" dirty="0">
                <a:solidFill>
                  <a:srgbClr val="FFFF00"/>
                </a:solidFill>
                <a:effectLst>
                  <a:outerShdw blurRad="38100" dist="38100" dir="2700000" algn="tl">
                    <a:srgbClr val="000000">
                      <a:alpha val="43137"/>
                    </a:srgbClr>
                  </a:outerShdw>
                </a:effectLst>
              </a:rPr>
              <a:t>octahedral </a:t>
            </a:r>
            <a:r>
              <a:rPr lang="en-US" sz="2800" b="1" dirty="0" smtClean="0">
                <a:solidFill>
                  <a:srgbClr val="FFFF00"/>
                </a:solidFill>
                <a:effectLst>
                  <a:outerShdw blurRad="38100" dist="38100" dir="2700000" algn="tl">
                    <a:srgbClr val="000000">
                      <a:alpha val="43137"/>
                    </a:srgbClr>
                  </a:outerShdw>
                </a:effectLst>
              </a:rPr>
              <a:t> niche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platinum  crystal  cell  </a:t>
            </a:r>
            <a:r>
              <a:rPr lang="en-US" sz="2800" b="1" dirty="0">
                <a:solidFill>
                  <a:srgbClr val="FFFF00"/>
                </a:solidFill>
                <a:effectLst>
                  <a:outerShdw blurRad="38100" dist="38100" dir="2700000" algn="tl">
                    <a:srgbClr val="000000">
                      <a:alpha val="43137"/>
                    </a:srgbClr>
                  </a:outerShdw>
                </a:effectLst>
              </a:rPr>
              <a:t>along </a:t>
            </a:r>
            <a:r>
              <a:rPr lang="en-US" sz="2800" b="1" dirty="0" smtClean="0">
                <a:solidFill>
                  <a:srgbClr val="FFFF00"/>
                </a:solidFill>
                <a:effectLst>
                  <a:outerShdw blurRad="38100" dist="38100" dir="2700000" algn="tl">
                    <a:srgbClr val="000000">
                      <a:alpha val="43137"/>
                    </a:srgbClr>
                  </a:outerShdw>
                </a:effectLst>
              </a:rPr>
              <a:t> the  </a:t>
            </a:r>
            <a:r>
              <a:rPr lang="en-US" sz="2800" b="1" i="1" dirty="0" smtClean="0">
                <a:solidFill>
                  <a:srgbClr val="FFFF00"/>
                </a:solidFill>
                <a:effectLst>
                  <a:outerShdw blurRad="38100" dist="38100" dir="2700000" algn="tl">
                    <a:srgbClr val="000000">
                      <a:alpha val="43137"/>
                    </a:srgbClr>
                  </a:outerShdw>
                </a:effectLst>
              </a:rPr>
              <a:t>V</a:t>
            </a:r>
            <a:r>
              <a:rPr lang="en-US" sz="2800" b="1" dirty="0">
                <a:solidFill>
                  <a:srgbClr val="FFFF00"/>
                </a:solidFill>
                <a:effectLst>
                  <a:outerShdw blurRad="38100" dist="38100" dir="2700000" algn="tl">
                    <a:srgbClr val="000000">
                      <a:alpha val="43137"/>
                    </a:srgbClr>
                  </a:outerShdw>
                </a:effectLst>
              </a:rPr>
              <a:t>-</a:t>
            </a:r>
            <a:r>
              <a:rPr lang="en-US" sz="2800" b="1" dirty="0" smtClean="0">
                <a:solidFill>
                  <a:srgbClr val="FFFF00"/>
                </a:solidFill>
                <a:effectLst>
                  <a:outerShdw blurRad="38100" dist="38100" dir="2700000" algn="tl">
                    <a:srgbClr val="000000">
                      <a:alpha val="43137"/>
                    </a:srgbClr>
                  </a:outerShdw>
                </a:effectLst>
              </a:rPr>
              <a:t>direction.</a:t>
            </a:r>
            <a:endParaRPr lang="ru-RU" sz="2800" b="1" i="1" dirty="0" smtClean="0">
              <a:solidFill>
                <a:srgbClr val="FFFF00"/>
              </a:solidFill>
              <a:effectLst>
                <a:outerShdw blurRad="38100" dist="38100" dir="2700000" algn="tl">
                  <a:srgbClr val="000000">
                    <a:alpha val="43137"/>
                  </a:srgbClr>
                </a:outerShdw>
              </a:effectLst>
            </a:endParaRPr>
          </a:p>
        </p:txBody>
      </p:sp>
      <p:pic>
        <p:nvPicPr>
          <p:cNvPr id="4098" name="Picture 2" descr="C:\Users\Tsyganov\Documents\UTSW current\archive 8-15-12 current\Package 1-13-11 current\Channeling 2014\доклад в Дубне\pictures\яма в платин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40274"/>
            <a:ext cx="5279062" cy="5279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0324724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69</a:t>
            </a:fld>
            <a:endParaRPr lang="en-US" dirty="0"/>
          </a:p>
        </p:txBody>
      </p:sp>
      <p:pic>
        <p:nvPicPr>
          <p:cNvPr id="4" name="Picture 3" descr="fig 7 Feynman diagram.jpg"/>
          <p:cNvPicPr>
            <a:picLocks noChangeAspect="1"/>
          </p:cNvPicPr>
          <p:nvPr/>
        </p:nvPicPr>
        <p:blipFill>
          <a:blip r:embed="rId2" cstate="print"/>
          <a:stretch>
            <a:fillRect/>
          </a:stretch>
        </p:blipFill>
        <p:spPr>
          <a:xfrm>
            <a:off x="2286000" y="1219200"/>
            <a:ext cx="4610230" cy="4904143"/>
          </a:xfrm>
          <a:prstGeom prst="rect">
            <a:avLst/>
          </a:prstGeom>
        </p:spPr>
      </p:pic>
      <p:sp>
        <p:nvSpPr>
          <p:cNvPr id="6" name="TextBox 5"/>
          <p:cNvSpPr txBox="1"/>
          <p:nvPr/>
        </p:nvSpPr>
        <p:spPr>
          <a:xfrm>
            <a:off x="0" y="18871"/>
            <a:ext cx="9144000"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Virtual  </a:t>
            </a:r>
            <a:r>
              <a:rPr lang="en-US" sz="3600" b="1" dirty="0">
                <a:solidFill>
                  <a:srgbClr val="FFFF00"/>
                </a:solidFill>
                <a:effectLst>
                  <a:outerShdw blurRad="38100" dist="38100" dir="2700000" algn="tl">
                    <a:srgbClr val="000000">
                      <a:alpha val="43137"/>
                    </a:srgbClr>
                  </a:outerShdw>
                </a:effectLst>
              </a:rPr>
              <a:t>photons </a:t>
            </a:r>
            <a:r>
              <a:rPr lang="en-US" sz="3600" b="1" dirty="0" smtClean="0">
                <a:solidFill>
                  <a:srgbClr val="FFFF00"/>
                </a:solidFill>
                <a:effectLst>
                  <a:outerShdw blurRad="38100" dist="38100" dir="2700000" algn="tl">
                    <a:srgbClr val="000000">
                      <a:alpha val="43137"/>
                    </a:srgbClr>
                  </a:outerShdw>
                </a:effectLst>
              </a:rPr>
              <a:t> in  the  </a:t>
            </a:r>
            <a:r>
              <a:rPr lang="en-US" sz="3600" b="1" dirty="0">
                <a:solidFill>
                  <a:srgbClr val="FFFF00"/>
                </a:solidFill>
                <a:effectLst>
                  <a:outerShdw blurRad="38100" dist="38100" dir="2700000" algn="tl">
                    <a:srgbClr val="000000">
                      <a:alpha val="43137"/>
                    </a:srgbClr>
                  </a:outerShdw>
                </a:effectLst>
              </a:rPr>
              <a:t>hydrogen </a:t>
            </a:r>
            <a:r>
              <a:rPr lang="en-US" sz="3600" b="1" dirty="0" smtClean="0">
                <a:solidFill>
                  <a:srgbClr val="FFFF00"/>
                </a:solidFill>
                <a:effectLst>
                  <a:outerShdw blurRad="38100" dist="38100" dir="2700000" algn="tl">
                    <a:srgbClr val="000000">
                      <a:alpha val="43137"/>
                    </a:srgbClr>
                  </a:outerShdw>
                </a:effectLst>
              </a:rPr>
              <a:t> atom </a:t>
            </a:r>
          </a:p>
          <a:p>
            <a:pPr algn="ctr"/>
            <a:r>
              <a:rPr lang="en-US" sz="3600" b="1" dirty="0" smtClean="0">
                <a:solidFill>
                  <a:srgbClr val="FFFF00"/>
                </a:solidFill>
                <a:effectLst>
                  <a:outerShdw blurRad="38100" dist="38100" dir="2700000" algn="tl">
                    <a:srgbClr val="000000">
                      <a:alpha val="43137"/>
                    </a:srgbClr>
                  </a:outerShdw>
                </a:effectLst>
              </a:rPr>
              <a:t>(Richard  </a:t>
            </a:r>
            <a:r>
              <a:rPr lang="en-US" sz="3600" b="1" dirty="0">
                <a:solidFill>
                  <a:srgbClr val="FFFF00"/>
                </a:solidFill>
                <a:effectLst>
                  <a:outerShdw blurRad="38100" dist="38100" dir="2700000" algn="tl">
                    <a:srgbClr val="000000">
                      <a:alpha val="43137"/>
                    </a:srgbClr>
                  </a:outerShdw>
                </a:effectLst>
              </a:rPr>
              <a:t>Feynman</a:t>
            </a:r>
            <a:r>
              <a:rPr lang="en-US" sz="3600" b="1" dirty="0" smtClean="0">
                <a:solidFill>
                  <a:srgbClr val="FFFF00"/>
                </a:solidFill>
                <a:effectLst>
                  <a:outerShdw blurRad="38100" dist="38100" dir="2700000" algn="tl">
                    <a:srgbClr val="000000">
                      <a:alpha val="43137"/>
                    </a:srgbClr>
                  </a:outerShdw>
                </a:effectLst>
              </a:rPr>
              <a:t>)</a:t>
            </a:r>
            <a:endParaRPr lang="en-US" sz="36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232064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7</a:t>
            </a:fld>
            <a:endParaRPr lang="en-US" dirty="0"/>
          </a:p>
        </p:txBody>
      </p:sp>
      <p:sp>
        <p:nvSpPr>
          <p:cNvPr id="4" name="Rectangle 3"/>
          <p:cNvSpPr/>
          <p:nvPr/>
        </p:nvSpPr>
        <p:spPr>
          <a:xfrm>
            <a:off x="0" y="322957"/>
            <a:ext cx="9144000" cy="461665"/>
          </a:xfrm>
          <a:prstGeom prst="rect">
            <a:avLst/>
          </a:prstGeom>
        </p:spPr>
        <p:txBody>
          <a:bodyPr wrap="square">
            <a:spAutoFit/>
          </a:bodyPr>
          <a:lstStyle/>
          <a:p>
            <a:r>
              <a:rPr lang="en-US" sz="2400" dirty="0">
                <a:solidFill>
                  <a:srgbClr val="FFFF0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    </a:t>
            </a:r>
            <a:endParaRPr lang="en-US" sz="2400" dirty="0"/>
          </a:p>
        </p:txBody>
      </p:sp>
      <p:sp>
        <p:nvSpPr>
          <p:cNvPr id="8" name="Rectangle 7"/>
          <p:cNvSpPr/>
          <p:nvPr/>
        </p:nvSpPr>
        <p:spPr>
          <a:xfrm>
            <a:off x="609600" y="809685"/>
            <a:ext cx="8077200" cy="4524315"/>
          </a:xfrm>
          <a:prstGeom prst="rect">
            <a:avLst/>
          </a:prstGeom>
        </p:spPr>
        <p:txBody>
          <a:bodyPr wrap="square">
            <a:spAutoFit/>
          </a:bodyPr>
          <a:lstStyle/>
          <a:p>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Currently,  </a:t>
            </a:r>
            <a:r>
              <a:rPr lang="en-US" sz="2400" b="1" dirty="0">
                <a:solidFill>
                  <a:srgbClr val="FFFF00"/>
                </a:solidFill>
                <a:effectLst>
                  <a:outerShdw blurRad="38100" dist="38100" dir="2700000" algn="tl">
                    <a:srgbClr val="000000">
                      <a:alpha val="43137"/>
                    </a:srgbClr>
                  </a:outerShdw>
                </a:effectLst>
              </a:rPr>
              <a:t>humanity </a:t>
            </a:r>
            <a:r>
              <a:rPr lang="en-US" sz="2400" b="1" dirty="0" smtClean="0">
                <a:solidFill>
                  <a:srgbClr val="FFFF00"/>
                </a:solidFill>
                <a:effectLst>
                  <a:outerShdw blurRad="38100" dist="38100" dir="2700000" algn="tl">
                    <a:srgbClr val="000000">
                      <a:alpha val="43137"/>
                    </a:srgbClr>
                  </a:outerShdw>
                </a:effectLst>
              </a:rPr>
              <a:t> has  come  to  a  stage  of </a:t>
            </a:r>
            <a:r>
              <a:rPr lang="en-US" sz="2400" b="1" dirty="0">
                <a:solidFill>
                  <a:srgbClr val="FFFF00"/>
                </a:solidFill>
                <a:effectLst>
                  <a:outerShdw blurRad="38100" dist="38100" dir="2700000" algn="tl">
                    <a:srgbClr val="000000">
                      <a:alpha val="43137"/>
                    </a:srgbClr>
                  </a:outerShdw>
                </a:effectLst>
              </a:rPr>
              <a:t>development </a:t>
            </a:r>
            <a:r>
              <a:rPr lang="en-US" sz="2400" b="1" dirty="0" smtClean="0">
                <a:solidFill>
                  <a:srgbClr val="FFFF00"/>
                </a:solidFill>
                <a:effectLst>
                  <a:outerShdw blurRad="38100" dist="38100" dir="2700000" algn="tl">
                    <a:srgbClr val="000000">
                      <a:alpha val="43137"/>
                    </a:srgbClr>
                  </a:outerShdw>
                </a:effectLst>
              </a:rPr>
              <a:t> when  the  struggle  for  energy  resources  is </a:t>
            </a:r>
            <a:r>
              <a:rPr lang="en-US" sz="2400" b="1" dirty="0">
                <a:solidFill>
                  <a:srgbClr val="FFFF00"/>
                </a:solidFill>
                <a:effectLst>
                  <a:outerShdw blurRad="38100" dist="38100" dir="2700000" algn="tl">
                    <a:srgbClr val="000000">
                      <a:alpha val="43137"/>
                    </a:srgbClr>
                  </a:outerShdw>
                </a:effectLst>
              </a:rPr>
              <a:t>becoming </a:t>
            </a:r>
            <a:r>
              <a:rPr lang="en-US" sz="2400" b="1" dirty="0" smtClean="0">
                <a:solidFill>
                  <a:srgbClr val="FFFF00"/>
                </a:solidFill>
                <a:effectLst>
                  <a:outerShdw blurRad="38100" dist="38100" dir="2700000" algn="tl">
                    <a:srgbClr val="000000">
                      <a:alpha val="43137"/>
                    </a:srgbClr>
                  </a:outerShdw>
                </a:effectLst>
              </a:rPr>
              <a:t> especially  important</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All  known  sources  of energy  </a:t>
            </a:r>
            <a:r>
              <a:rPr lang="en-US" sz="2400" b="1" dirty="0">
                <a:solidFill>
                  <a:srgbClr val="FFFF00"/>
                </a:solidFill>
                <a:effectLst>
                  <a:outerShdw blurRad="38100" dist="38100" dir="2700000" algn="tl">
                    <a:srgbClr val="000000">
                      <a:alpha val="43137"/>
                    </a:srgbClr>
                  </a:outerShdw>
                </a:effectLst>
              </a:rPr>
              <a:t>together </a:t>
            </a:r>
            <a:r>
              <a:rPr lang="en-US" sz="2400" b="1" dirty="0" smtClean="0">
                <a:solidFill>
                  <a:srgbClr val="FFFF00"/>
                </a:solidFill>
                <a:effectLst>
                  <a:outerShdw blurRad="38100" dist="38100" dir="2700000" algn="tl">
                    <a:srgbClr val="000000">
                      <a:alpha val="43137"/>
                    </a:srgbClr>
                  </a:outerShdw>
                </a:effectLst>
              </a:rPr>
              <a:t> will  not  be  able  to  provide  for  our </a:t>
            </a:r>
            <a:r>
              <a:rPr lang="en-US" sz="2400" b="1" dirty="0">
                <a:solidFill>
                  <a:srgbClr val="FFFF00"/>
                </a:solidFill>
                <a:effectLst>
                  <a:outerShdw blurRad="38100" dist="38100" dir="2700000" algn="tl">
                    <a:srgbClr val="000000">
                      <a:alpha val="43137"/>
                    </a:srgbClr>
                  </a:outerShdw>
                </a:effectLst>
              </a:rPr>
              <a:t>demand </a:t>
            </a:r>
            <a:r>
              <a:rPr lang="en-US" sz="2400" b="1" dirty="0" smtClean="0">
                <a:solidFill>
                  <a:srgbClr val="FFFF00"/>
                </a:solidFill>
                <a:effectLst>
                  <a:outerShdw blurRad="38100" dist="38100" dir="2700000" algn="tl">
                    <a:srgbClr val="000000">
                      <a:alpha val="43137"/>
                    </a:srgbClr>
                  </a:outerShdw>
                </a:effectLst>
              </a:rPr>
              <a:t> in  the  near  </a:t>
            </a:r>
            <a:r>
              <a:rPr lang="en-US" sz="2400" b="1" dirty="0">
                <a:solidFill>
                  <a:srgbClr val="FFFF00"/>
                </a:solidFill>
                <a:effectLst>
                  <a:outerShdw blurRad="38100" dist="38100" dir="2700000" algn="tl">
                    <a:srgbClr val="000000">
                      <a:alpha val="43137"/>
                    </a:srgbClr>
                  </a:outerShdw>
                </a:effectLst>
              </a:rPr>
              <a:t>future</a:t>
            </a:r>
            <a:r>
              <a:rPr lang="en-US" sz="2400" b="1" dirty="0" smtClean="0">
                <a:solidFill>
                  <a:srgbClr val="FFFF00"/>
                </a:solidFill>
                <a:effectLst>
                  <a:outerShdw blurRad="38100" dist="38100" dir="2700000" algn="tl">
                    <a:srgbClr val="000000">
                      <a:alpha val="43137"/>
                    </a:srgbClr>
                  </a:outerShdw>
                </a:effectLst>
              </a:rPr>
              <a:t>.  Chemical  energy  </a:t>
            </a:r>
            <a:r>
              <a:rPr lang="en-US" sz="2400" b="1" dirty="0">
                <a:solidFill>
                  <a:srgbClr val="FFFF00"/>
                </a:solidFill>
                <a:effectLst>
                  <a:outerShdw blurRad="38100" dist="38100" dir="2700000" algn="tl">
                    <a:srgbClr val="000000">
                      <a:alpha val="43137"/>
                    </a:srgbClr>
                  </a:outerShdw>
                </a:effectLst>
              </a:rPr>
              <a:t>is </a:t>
            </a:r>
            <a:r>
              <a:rPr lang="en-US" sz="2400" b="1" dirty="0" smtClean="0">
                <a:solidFill>
                  <a:srgbClr val="FFFF00"/>
                </a:solidFill>
                <a:effectLst>
                  <a:outerShdw blurRad="38100" dist="38100" dir="2700000" algn="tl">
                    <a:srgbClr val="000000">
                      <a:alpha val="43137"/>
                    </a:srgbClr>
                  </a:outerShdw>
                </a:effectLst>
              </a:rPr>
              <a:t>additionally  </a:t>
            </a:r>
            <a:r>
              <a:rPr lang="en-US" sz="2400" b="1" dirty="0">
                <a:solidFill>
                  <a:srgbClr val="FFFF00"/>
                </a:solidFill>
                <a:effectLst>
                  <a:outerShdw blurRad="38100" dist="38100" dir="2700000" algn="tl">
                    <a:srgbClr val="000000">
                      <a:alpha val="43137"/>
                    </a:srgbClr>
                  </a:outerShdw>
                </a:effectLst>
              </a:rPr>
              <a:t>limited </a:t>
            </a:r>
            <a:r>
              <a:rPr lang="en-US" sz="2400" b="1" dirty="0" smtClean="0">
                <a:solidFill>
                  <a:srgbClr val="FFFF00"/>
                </a:solidFill>
                <a:effectLst>
                  <a:outerShdw blurRad="38100" dist="38100" dir="2700000" algn="tl">
                    <a:srgbClr val="000000">
                      <a:alpha val="43137"/>
                    </a:srgbClr>
                  </a:outerShdw>
                </a:effectLst>
              </a:rPr>
              <a:t> by  the  so-called  greenhouse  effect</a:t>
            </a:r>
            <a:r>
              <a:rPr lang="en-US" sz="2400" b="1" dirty="0">
                <a:solidFill>
                  <a:srgbClr val="FFFF00"/>
                </a:solidFill>
                <a:effectLst>
                  <a:outerShdw blurRad="38100" dist="38100" dir="2700000" algn="tl">
                    <a:srgbClr val="000000">
                      <a:alpha val="43137"/>
                    </a:srgbClr>
                  </a:outerShdw>
                </a:effectLst>
              </a:rPr>
              <a:t>.</a:t>
            </a:r>
          </a:p>
          <a:p>
            <a:endParaRPr lang="en-US" sz="2400" b="1" dirty="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           Nuclear  energy  that  based  on  the  use  of  </a:t>
            </a:r>
            <a:r>
              <a:rPr lang="en-US" sz="2400" b="1" dirty="0">
                <a:solidFill>
                  <a:srgbClr val="FFFF00"/>
                </a:solidFill>
                <a:effectLst>
                  <a:outerShdw blurRad="38100" dist="38100" dir="2700000" algn="tl">
                    <a:srgbClr val="000000">
                      <a:alpha val="43137"/>
                    </a:srgbClr>
                  </a:outerShdw>
                </a:effectLst>
              </a:rPr>
              <a:t>fissile </a:t>
            </a:r>
            <a:r>
              <a:rPr lang="en-US" sz="2400" b="1" dirty="0" smtClean="0">
                <a:solidFill>
                  <a:srgbClr val="FFFF00"/>
                </a:solidFill>
                <a:effectLst>
                  <a:outerShdw blurRad="38100" dist="38100" dir="2700000" algn="tl">
                    <a:srgbClr val="000000">
                      <a:alpha val="43137"/>
                    </a:srgbClr>
                  </a:outerShdw>
                </a:effectLst>
              </a:rPr>
              <a:t>materials  </a:t>
            </a:r>
            <a:r>
              <a:rPr lang="en-US" sz="2400" b="1" dirty="0">
                <a:solidFill>
                  <a:srgbClr val="FFFF00"/>
                </a:solidFill>
                <a:effectLst>
                  <a:outerShdw blurRad="38100" dist="38100" dir="2700000" algn="tl">
                    <a:srgbClr val="000000">
                      <a:alpha val="43137"/>
                    </a:srgbClr>
                  </a:outerShdw>
                </a:effectLst>
              </a:rPr>
              <a:t>is </a:t>
            </a:r>
            <a:r>
              <a:rPr lang="en-US" sz="2400" b="1" dirty="0" smtClean="0">
                <a:solidFill>
                  <a:srgbClr val="FFFF00"/>
                </a:solidFill>
                <a:effectLst>
                  <a:outerShdw blurRad="38100" dist="38100" dir="2700000" algn="tl">
                    <a:srgbClr val="000000">
                      <a:alpha val="43137"/>
                    </a:srgbClr>
                  </a:outerShdw>
                </a:effectLst>
              </a:rPr>
              <a:t> not  the  </a:t>
            </a:r>
            <a:r>
              <a:rPr lang="en-US" sz="2400" b="1" dirty="0">
                <a:solidFill>
                  <a:srgbClr val="FFFF00"/>
                </a:solidFill>
                <a:effectLst>
                  <a:outerShdw blurRad="38100" dist="38100" dir="2700000" algn="tl">
                    <a:srgbClr val="000000">
                      <a:alpha val="43137"/>
                    </a:srgbClr>
                  </a:outerShdw>
                </a:effectLst>
              </a:rPr>
              <a:t>long-term </a:t>
            </a:r>
            <a:r>
              <a:rPr lang="en-US" sz="2400" b="1" dirty="0" smtClean="0">
                <a:solidFill>
                  <a:srgbClr val="FFFF00"/>
                </a:solidFill>
                <a:effectLst>
                  <a:outerShdw blurRad="38100" dist="38100" dir="2700000" algn="tl">
                    <a:srgbClr val="000000">
                      <a:alpha val="43137"/>
                    </a:srgbClr>
                  </a:outerShdw>
                </a:effectLst>
              </a:rPr>
              <a:t> solution  to  the  </a:t>
            </a:r>
            <a:r>
              <a:rPr lang="en-US" sz="2400" b="1" dirty="0">
                <a:solidFill>
                  <a:srgbClr val="FFFF00"/>
                </a:solidFill>
                <a:effectLst>
                  <a:outerShdw blurRad="38100" dist="38100" dir="2700000" algn="tl">
                    <a:srgbClr val="000000">
                      <a:alpha val="43137"/>
                    </a:srgbClr>
                  </a:outerShdw>
                </a:effectLst>
              </a:rPr>
              <a:t>problem, </a:t>
            </a:r>
            <a:r>
              <a:rPr lang="en-US" sz="2400" b="1" dirty="0" smtClean="0">
                <a:solidFill>
                  <a:srgbClr val="FFFF00"/>
                </a:solidFill>
                <a:effectLst>
                  <a:outerShdw blurRad="38100" dist="38100" dir="2700000" algn="tl">
                    <a:srgbClr val="000000">
                      <a:alpha val="43137"/>
                    </a:srgbClr>
                  </a:outerShdw>
                </a:effectLst>
              </a:rPr>
              <a:t>because  stocks   of  these  materials  are  </a:t>
            </a:r>
            <a:r>
              <a:rPr lang="en-US" sz="2400" b="1" dirty="0">
                <a:solidFill>
                  <a:srgbClr val="FFFF00"/>
                </a:solidFill>
                <a:effectLst>
                  <a:outerShdw blurRad="38100" dist="38100" dir="2700000" algn="tl">
                    <a:srgbClr val="000000">
                      <a:alpha val="43137"/>
                    </a:srgbClr>
                  </a:outerShdw>
                </a:effectLst>
              </a:rPr>
              <a:t>limited. </a:t>
            </a:r>
            <a:r>
              <a:rPr lang="en-US" sz="2400" b="1" dirty="0" smtClean="0">
                <a:solidFill>
                  <a:srgbClr val="FFFF00"/>
                </a:solidFill>
                <a:effectLst>
                  <a:outerShdw blurRad="38100" dist="38100" dir="2700000" algn="tl">
                    <a:srgbClr val="000000">
                      <a:alpha val="43137"/>
                    </a:srgbClr>
                  </a:outerShdw>
                </a:effectLst>
              </a:rPr>
              <a:t> In  addition</a:t>
            </a:r>
            <a:r>
              <a:rPr lang="en-US" sz="2400" b="1" dirty="0">
                <a:solidFill>
                  <a:srgbClr val="FFFF00"/>
                </a:solidFill>
                <a:effectLst>
                  <a:outerShdw blurRad="38100" dist="38100" dir="2700000" algn="tl">
                    <a:srgbClr val="000000">
                      <a:alpha val="43137"/>
                    </a:srgbClr>
                  </a:outerShdw>
                </a:effectLst>
              </a:rPr>
              <a:t>, the </a:t>
            </a:r>
            <a:r>
              <a:rPr lang="en-US" sz="2400" b="1" dirty="0" smtClean="0">
                <a:solidFill>
                  <a:srgbClr val="FFFF00"/>
                </a:solidFill>
                <a:effectLst>
                  <a:outerShdw blurRad="38100" dist="38100" dir="2700000" algn="tl">
                    <a:srgbClr val="000000">
                      <a:alpha val="43137"/>
                    </a:srgbClr>
                  </a:outerShdw>
                </a:effectLst>
              </a:rPr>
              <a:t> required  safe  preservation  of  the  </a:t>
            </a:r>
            <a:r>
              <a:rPr lang="en-US" sz="2400" b="1" dirty="0">
                <a:solidFill>
                  <a:srgbClr val="FFFF00"/>
                </a:solidFill>
                <a:effectLst>
                  <a:outerShdw blurRad="38100" dist="38100" dir="2700000" algn="tl">
                    <a:srgbClr val="000000">
                      <a:alpha val="43137"/>
                    </a:srgbClr>
                  </a:outerShdw>
                </a:effectLst>
              </a:rPr>
              <a:t>radioactive </a:t>
            </a:r>
            <a:r>
              <a:rPr lang="en-US" sz="2400" b="1" dirty="0" smtClean="0">
                <a:solidFill>
                  <a:srgbClr val="FFFF00"/>
                </a:solidFill>
                <a:effectLst>
                  <a:outerShdw blurRad="38100" dist="38100" dir="2700000" algn="tl">
                    <a:srgbClr val="000000">
                      <a:alpha val="43137"/>
                    </a:srgbClr>
                  </a:outerShdw>
                </a:effectLst>
              </a:rPr>
              <a:t> waste  for  about  10,000  </a:t>
            </a:r>
            <a:r>
              <a:rPr lang="en-US" sz="2400" b="1" dirty="0">
                <a:solidFill>
                  <a:srgbClr val="FFFF00"/>
                </a:solidFill>
                <a:effectLst>
                  <a:outerShdw blurRad="38100" dist="38100" dir="2700000" algn="tl">
                    <a:srgbClr val="000000">
                      <a:alpha val="43137"/>
                    </a:srgbClr>
                  </a:outerShdw>
                </a:effectLst>
              </a:rPr>
              <a:t>years </a:t>
            </a:r>
            <a:r>
              <a:rPr lang="en-US" sz="2400" b="1" dirty="0" smtClean="0">
                <a:solidFill>
                  <a:srgbClr val="FFFF00"/>
                </a:solidFill>
                <a:effectLst>
                  <a:outerShdw blurRad="38100" dist="38100" dir="2700000" algn="tl">
                    <a:srgbClr val="000000">
                      <a:alpha val="43137"/>
                    </a:srgbClr>
                  </a:outerShdw>
                </a:effectLst>
              </a:rPr>
              <a:t> is  </a:t>
            </a:r>
            <a:r>
              <a:rPr lang="en-US" sz="2400" b="1" dirty="0">
                <a:solidFill>
                  <a:srgbClr val="FFFF00"/>
                </a:solidFill>
                <a:effectLst>
                  <a:outerShdw blurRad="38100" dist="38100" dir="2700000" algn="tl">
                    <a:srgbClr val="000000">
                      <a:alpha val="43137"/>
                    </a:srgbClr>
                  </a:outerShdw>
                </a:effectLst>
              </a:rPr>
              <a:t>a </a:t>
            </a:r>
            <a:r>
              <a:rPr lang="en-US" sz="2400" b="1" dirty="0" smtClean="0">
                <a:solidFill>
                  <a:srgbClr val="FFFF00"/>
                </a:solidFill>
                <a:effectLst>
                  <a:outerShdw blurRad="38100" dist="38100" dir="2700000" algn="tl">
                    <a:srgbClr val="000000">
                      <a:alpha val="43137"/>
                    </a:srgbClr>
                  </a:outerShdw>
                </a:effectLst>
              </a:rPr>
              <a:t> serious  </a:t>
            </a:r>
            <a:r>
              <a:rPr lang="en-US" sz="2400" b="1" dirty="0">
                <a:solidFill>
                  <a:srgbClr val="FFFF00"/>
                </a:solidFill>
                <a:effectLst>
                  <a:outerShdw blurRad="38100" dist="38100" dir="2700000" algn="tl">
                    <a:srgbClr val="000000">
                      <a:alpha val="43137"/>
                    </a:srgbClr>
                  </a:outerShdw>
                </a:effectLst>
              </a:rPr>
              <a:t>problem</a:t>
            </a:r>
            <a:r>
              <a:rPr lang="en-US" sz="2400" b="1" dirty="0" smtClean="0">
                <a:solidFill>
                  <a:srgbClr val="FFFF00"/>
                </a:solidFill>
                <a:effectLst>
                  <a:outerShdw blurRad="38100" dist="38100" dir="2700000" algn="tl">
                    <a:srgbClr val="000000">
                      <a:alpha val="43137"/>
                    </a:srgbClr>
                  </a:outerShdw>
                </a:effectLst>
              </a:rPr>
              <a:t>.</a:t>
            </a:r>
            <a:endParaRPr lang="en-US" sz="2400" b="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9293301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70</a:t>
            </a:fld>
            <a:endParaRPr lang="en-US" dirty="0"/>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5" name="TextBox 4"/>
          <p:cNvSpPr txBox="1"/>
          <p:nvPr/>
        </p:nvSpPr>
        <p:spPr>
          <a:xfrm>
            <a:off x="0" y="95071"/>
            <a:ext cx="9144000"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Virtual  </a:t>
            </a:r>
            <a:r>
              <a:rPr lang="en-US" sz="3600" b="1" dirty="0">
                <a:solidFill>
                  <a:srgbClr val="FFFF00"/>
                </a:solidFill>
                <a:effectLst>
                  <a:outerShdw blurRad="38100" dist="38100" dir="2700000" algn="tl">
                    <a:srgbClr val="000000">
                      <a:alpha val="43137"/>
                    </a:srgbClr>
                  </a:outerShdw>
                </a:effectLst>
              </a:rPr>
              <a:t>photons </a:t>
            </a:r>
            <a:r>
              <a:rPr lang="en-US" sz="3600" b="1" dirty="0" smtClean="0">
                <a:solidFill>
                  <a:srgbClr val="FFFF00"/>
                </a:solidFill>
                <a:effectLst>
                  <a:outerShdw blurRad="38100" dist="38100" dir="2700000" algn="tl">
                    <a:srgbClr val="000000">
                      <a:alpha val="43137"/>
                    </a:srgbClr>
                  </a:outerShdw>
                </a:effectLst>
              </a:rPr>
              <a:t> from  </a:t>
            </a:r>
            <a:r>
              <a:rPr lang="en-US" sz="3600" b="1" baseline="30000" dirty="0" smtClean="0">
                <a:solidFill>
                  <a:srgbClr val="FFFF00"/>
                </a:solidFill>
                <a:effectLst>
                  <a:outerShdw blurRad="38100" dist="38100" dir="2700000" algn="tl">
                    <a:srgbClr val="000000">
                      <a:alpha val="43137"/>
                    </a:srgbClr>
                  </a:outerShdw>
                </a:effectLst>
              </a:rPr>
              <a:t>4</a:t>
            </a:r>
            <a:r>
              <a:rPr lang="en-US" sz="3600" b="1" dirty="0" smtClean="0">
                <a:solidFill>
                  <a:srgbClr val="FFFF00"/>
                </a:solidFill>
                <a:effectLst>
                  <a:outerShdw blurRad="38100" dist="38100" dir="2700000" algn="tl">
                    <a:srgbClr val="000000">
                      <a:alpha val="43137"/>
                    </a:srgbClr>
                  </a:outerShdw>
                </a:effectLst>
              </a:rPr>
              <a:t>He*,  Feynman's </a:t>
            </a:r>
          </a:p>
          <a:p>
            <a:pPr algn="ctr"/>
            <a:r>
              <a:rPr lang="en-US" sz="3600" b="1" dirty="0" smtClean="0">
                <a:solidFill>
                  <a:srgbClr val="FFFF00"/>
                </a:solidFill>
                <a:effectLst>
                  <a:outerShdw blurRad="38100" dist="38100" dir="2700000" algn="tl">
                    <a:srgbClr val="000000">
                      <a:alpha val="43137"/>
                    </a:srgbClr>
                  </a:outerShdw>
                </a:effectLst>
              </a:rPr>
              <a:t>representation  (guess)</a:t>
            </a:r>
            <a:endParaRPr lang="en-US" sz="3600" b="1" dirty="0">
              <a:solidFill>
                <a:srgbClr val="FFFF00"/>
              </a:solidFill>
              <a:effectLst>
                <a:outerShdw blurRad="38100" dist="38100" dir="2700000" algn="tl">
                  <a:srgbClr val="000000">
                    <a:alpha val="43137"/>
                  </a:srgbClr>
                </a:outerShdw>
              </a:effectLst>
            </a:endParaRPr>
          </a:p>
        </p:txBody>
      </p:sp>
      <p:pic>
        <p:nvPicPr>
          <p:cNvPr id="4" name="Picture 2" descr="C:\Users\Tsyganov\Documents\UTSW current\archive 8-15-12 current\Package 1-13-11 current\Channeling 2014\доклад на конференции\доклад на Капри\collection\тлеющий разряд  4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14277"/>
            <a:ext cx="4800600" cy="470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94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71</a:t>
            </a:fld>
            <a:endParaRPr lang="en-US" dirty="0"/>
          </a:p>
        </p:txBody>
      </p:sp>
      <p:sp>
        <p:nvSpPr>
          <p:cNvPr id="6" name="Rectangle 5"/>
          <p:cNvSpPr/>
          <p:nvPr/>
        </p:nvSpPr>
        <p:spPr>
          <a:xfrm>
            <a:off x="0" y="0"/>
            <a:ext cx="9067800" cy="1815882"/>
          </a:xfrm>
          <a:prstGeom prst="rect">
            <a:avLst/>
          </a:prstGeom>
        </p:spPr>
        <p:txBody>
          <a:bodyPr wrap="square">
            <a:spAutoFit/>
          </a:bodyPr>
          <a:lstStyle/>
          <a:p>
            <a:r>
              <a:rPr lang="en-US" sz="2800" b="1" dirty="0">
                <a:solidFill>
                  <a:srgbClr val="FFFF00"/>
                </a:solidFill>
                <a:effectLst>
                  <a:outerShdw blurRad="38100" dist="38100" dir="2700000" algn="tl">
                    <a:srgbClr val="000000">
                      <a:alpha val="43137"/>
                    </a:srgbClr>
                  </a:outerShdw>
                </a:effectLst>
              </a:rPr>
              <a:t>Diagram </a:t>
            </a:r>
            <a:r>
              <a:rPr lang="en-US" sz="2800" b="1" dirty="0" smtClean="0">
                <a:solidFill>
                  <a:srgbClr val="FFFF00"/>
                </a:solidFill>
                <a:effectLst>
                  <a:outerShdw blurRad="38100" dist="38100" dir="2700000" algn="tl">
                    <a:srgbClr val="000000">
                      <a:alpha val="43137"/>
                    </a:srgbClr>
                  </a:outerShdw>
                </a:effectLst>
              </a:rPr>
              <a:t> of  “thermalization”  </a:t>
            </a:r>
            <a:r>
              <a:rPr lang="en-US" sz="2800" b="1" dirty="0">
                <a:solidFill>
                  <a:srgbClr val="FFFF00"/>
                </a:solidFill>
                <a:effectLst>
                  <a:outerShdw blurRad="38100" dist="38100" dir="2700000" algn="tl">
                    <a:srgbClr val="000000">
                      <a:alpha val="43137"/>
                    </a:srgbClr>
                  </a:outerShdw>
                </a:effectLst>
              </a:rPr>
              <a:t>process</a:t>
            </a:r>
            <a:r>
              <a:rPr lang="en-US" sz="2800" b="1" dirty="0" smtClean="0">
                <a:solidFill>
                  <a:srgbClr val="FFFF00"/>
                </a:solidFill>
                <a:effectLst>
                  <a:outerShdw blurRad="38100" dist="38100" dir="2700000" algn="tl">
                    <a:srgbClr val="000000">
                      <a:alpha val="43137"/>
                    </a:srgbClr>
                  </a:outerShdw>
                </a:effectLst>
              </a:rPr>
              <a:t>  of   </a:t>
            </a:r>
            <a:r>
              <a:rPr lang="en-US" sz="2800" b="1" baseline="30000" dirty="0" smtClean="0">
                <a:solidFill>
                  <a:srgbClr val="FFFF00"/>
                </a:solidFill>
                <a:effectLst>
                  <a:outerShdw blurRad="38100" dist="38100" dir="2700000" algn="tl">
                    <a:srgbClr val="000000">
                      <a:alpha val="43137"/>
                    </a:srgbClr>
                  </a:outerShdw>
                </a:effectLst>
              </a:rPr>
              <a:t>4</a:t>
            </a:r>
            <a:r>
              <a:rPr lang="en-US" sz="2800" b="1" dirty="0" smtClean="0">
                <a:solidFill>
                  <a:srgbClr val="FFFF00"/>
                </a:solidFill>
                <a:effectLst>
                  <a:outerShdw blurRad="38100" dist="38100" dir="2700000" algn="tl">
                    <a:srgbClr val="000000">
                      <a:alpha val="43137"/>
                    </a:srgbClr>
                  </a:outerShdw>
                </a:effectLst>
              </a:rPr>
              <a:t>He</a:t>
            </a:r>
            <a:r>
              <a:rPr lang="en-US" sz="2800" b="1" dirty="0">
                <a:solidFill>
                  <a:srgbClr val="FFFF00"/>
                </a:solidFill>
                <a:effectLst>
                  <a:outerShdw blurRad="38100" dist="38100" dir="2700000" algn="tl">
                    <a:srgbClr val="000000">
                      <a:alpha val="43137"/>
                    </a:srgbClr>
                  </a:outerShdw>
                </a:effectLst>
              </a:rPr>
              <a:t>*</a:t>
            </a:r>
            <a:r>
              <a:rPr lang="en-US" sz="2800" b="1" dirty="0" smtClean="0">
                <a:solidFill>
                  <a:srgbClr val="FFFF00"/>
                </a:solidFill>
                <a:effectLst>
                  <a:outerShdw blurRad="38100" dist="38100" dir="2700000" algn="tl">
                    <a:srgbClr val="000000">
                      <a:alpha val="43137"/>
                    </a:srgbClr>
                  </a:outerShdw>
                </a:effectLst>
              </a:rPr>
              <a:t>  with    multiple  virtual  photon  exchanges.  In  order  </a:t>
            </a:r>
            <a:r>
              <a:rPr lang="en-US" sz="2800" b="1" dirty="0">
                <a:solidFill>
                  <a:srgbClr val="FFFF00"/>
                </a:solidFill>
                <a:effectLst>
                  <a:outerShdw blurRad="38100" dist="38100" dir="2700000" algn="tl">
                    <a:srgbClr val="000000">
                      <a:alpha val="43137"/>
                    </a:srgbClr>
                  </a:outerShdw>
                </a:effectLst>
              </a:rPr>
              <a:t>for </a:t>
            </a:r>
            <a:r>
              <a:rPr lang="en-US" sz="2800" b="1" dirty="0" smtClean="0">
                <a:solidFill>
                  <a:srgbClr val="FFFF00"/>
                </a:solidFill>
                <a:effectLst>
                  <a:outerShdw blurRad="38100" dist="38100" dir="2700000" algn="tl">
                    <a:srgbClr val="000000">
                      <a:alpha val="43137"/>
                    </a:srgbClr>
                  </a:outerShdw>
                </a:effectLst>
              </a:rPr>
              <a:t> this  process  to  work</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the  existence  of  a  metastable  state  </a:t>
            </a:r>
            <a:r>
              <a:rPr lang="en-US" sz="2800" b="1" dirty="0">
                <a:solidFill>
                  <a:srgbClr val="FFFF00"/>
                </a:solidFill>
                <a:effectLst>
                  <a:outerShdw blurRad="38100" dist="38100" dir="2700000" algn="tl">
                    <a:srgbClr val="000000">
                      <a:alpha val="43137"/>
                    </a:srgbClr>
                  </a:outerShdw>
                </a:effectLst>
              </a:rPr>
              <a:t>of </a:t>
            </a:r>
            <a:r>
              <a:rPr lang="en-US" sz="2800" b="1" dirty="0" smtClean="0">
                <a:solidFill>
                  <a:srgbClr val="FFFF00"/>
                </a:solidFill>
                <a:effectLst>
                  <a:outerShdw blurRad="38100" dist="38100" dir="2700000" algn="tl">
                    <a:srgbClr val="000000">
                      <a:alpha val="43137"/>
                    </a:srgbClr>
                  </a:outerShdw>
                </a:effectLst>
              </a:rPr>
              <a:t>  </a:t>
            </a:r>
            <a:r>
              <a:rPr lang="en-US" sz="2800" b="1" baseline="30000" dirty="0" smtClean="0">
                <a:solidFill>
                  <a:srgbClr val="FFFF00"/>
                </a:solidFill>
                <a:effectLst>
                  <a:outerShdw blurRad="38100" dist="38100" dir="2700000" algn="tl">
                    <a:srgbClr val="000000">
                      <a:alpha val="43137"/>
                    </a:srgbClr>
                  </a:outerShdw>
                </a:effectLst>
              </a:rPr>
              <a:t>4</a:t>
            </a:r>
            <a:r>
              <a:rPr lang="en-US" sz="2800" b="1" dirty="0" smtClean="0">
                <a:solidFill>
                  <a:srgbClr val="FFFF00"/>
                </a:solidFill>
                <a:effectLst>
                  <a:outerShdw blurRad="38100" dist="38100" dir="2700000" algn="tl">
                    <a:srgbClr val="000000">
                      <a:alpha val="43137"/>
                    </a:srgbClr>
                  </a:outerShdw>
                </a:effectLst>
              </a:rPr>
              <a:t>He*  </a:t>
            </a:r>
            <a:r>
              <a:rPr lang="en-US" sz="2800" b="1" dirty="0">
                <a:solidFill>
                  <a:srgbClr val="FFFF00"/>
                </a:solidFill>
                <a:effectLst>
                  <a:outerShdw blurRad="38100" dist="38100" dir="2700000" algn="tl">
                    <a:srgbClr val="000000">
                      <a:alpha val="43137"/>
                    </a:srgbClr>
                  </a:outerShdw>
                </a:effectLst>
              </a:rPr>
              <a:t>is </a:t>
            </a:r>
            <a:r>
              <a:rPr lang="en-US" sz="2800" b="1" dirty="0" smtClean="0">
                <a:solidFill>
                  <a:srgbClr val="FFFF00"/>
                </a:solidFill>
                <a:effectLst>
                  <a:outerShdw blurRad="38100" dist="38100" dir="2700000" algn="tl">
                    <a:srgbClr val="000000">
                      <a:alpha val="43137"/>
                    </a:srgbClr>
                  </a:outerShdw>
                </a:effectLst>
              </a:rPr>
              <a:t> necessary. </a:t>
            </a:r>
            <a:endParaRPr lang="en-US" sz="28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3074" name="Picture 2" descr="C:\Users\Tsyganov\Documents\UTSW current\archive 8-15-12 current\Package 1-13-11 current\Channeling 2014\доклад на конференции\доклад на Капри\virtual pho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233" y="1789331"/>
            <a:ext cx="7080167" cy="438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239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72</a:t>
            </a:fld>
            <a:endParaRPr lang="en-US" dirty="0"/>
          </a:p>
        </p:txBody>
      </p:sp>
      <p:pic>
        <p:nvPicPr>
          <p:cNvPr id="6146" name="Picture 2" descr="C:\Users\Tsyganov\Documents\UTSW current\archive 8-15-12 current\Package 1-13-11 current\РАДИЙ\Лаборатория Бавижева\росатом\рисунки\fig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088" y="1384995"/>
            <a:ext cx="4602712" cy="47189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0"/>
            <a:ext cx="8839200" cy="1384995"/>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trajectories  of  electrons  (</a:t>
            </a:r>
            <a:r>
              <a:rPr lang="en-US" sz="2800" b="1" dirty="0">
                <a:solidFill>
                  <a:srgbClr val="FFFF00"/>
                </a:solidFill>
                <a:effectLst>
                  <a:outerShdw blurRad="38100" dist="38100" dir="2700000" algn="tl">
                    <a:srgbClr val="000000">
                      <a:alpha val="43137"/>
                    </a:srgbClr>
                  </a:outerShdw>
                </a:effectLst>
              </a:rPr>
              <a:t>Monte </a:t>
            </a:r>
            <a:r>
              <a:rPr lang="en-US" sz="2800" b="1" dirty="0" smtClean="0">
                <a:solidFill>
                  <a:srgbClr val="FFFF00"/>
                </a:solidFill>
                <a:effectLst>
                  <a:outerShdw blurRad="38100" dist="38100" dir="2700000" algn="tl">
                    <a:srgbClr val="000000">
                      <a:alpha val="43137"/>
                    </a:srgbClr>
                  </a:outerShdw>
                </a:effectLst>
              </a:rPr>
              <a:t> Carlo</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generated  in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 process  of  DD  </a:t>
            </a:r>
            <a:r>
              <a:rPr lang="en-US" sz="2800" b="1" dirty="0">
                <a:solidFill>
                  <a:srgbClr val="FFFF00"/>
                </a:solidFill>
                <a:effectLst>
                  <a:outerShdw blurRad="38100" dist="38100" dir="2700000" algn="tl">
                    <a:srgbClr val="000000">
                      <a:alpha val="43137"/>
                    </a:srgbClr>
                  </a:outerShdw>
                </a:effectLst>
              </a:rPr>
              <a:t>cold </a:t>
            </a:r>
            <a:r>
              <a:rPr lang="en-US" sz="2800" b="1" dirty="0" smtClean="0">
                <a:solidFill>
                  <a:srgbClr val="FFFF00"/>
                </a:solidFill>
                <a:effectLst>
                  <a:outerShdw blurRad="38100" dist="38100" dir="2700000" algn="tl">
                    <a:srgbClr val="000000">
                      <a:alpha val="43137"/>
                    </a:srgbClr>
                  </a:outerShdw>
                </a:effectLst>
              </a:rPr>
              <a:t> fusion  in  palladium</a:t>
            </a: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Dimensions  are  </a:t>
            </a:r>
            <a:r>
              <a:rPr lang="en-US" sz="2800" b="1" dirty="0">
                <a:solidFill>
                  <a:srgbClr val="FFFF00"/>
                </a:solidFill>
                <a:effectLst>
                  <a:outerShdw blurRad="38100" dist="38100" dir="2700000" algn="tl">
                    <a:srgbClr val="000000">
                      <a:alpha val="43137"/>
                    </a:srgbClr>
                  </a:outerShdw>
                </a:effectLst>
              </a:rPr>
              <a:t>in </a:t>
            </a:r>
            <a:r>
              <a:rPr lang="en-US" sz="2800" b="1" dirty="0" smtClean="0">
                <a:solidFill>
                  <a:srgbClr val="FFFF00"/>
                </a:solidFill>
                <a:effectLst>
                  <a:outerShdw blurRad="38100" dist="38100" dir="2700000" algn="tl">
                    <a:srgbClr val="000000">
                      <a:alpha val="43137"/>
                    </a:srgbClr>
                  </a:outerShdw>
                </a:effectLst>
              </a:rPr>
              <a:t> micrometers.</a:t>
            </a:r>
            <a:r>
              <a:rPr lang="ru-RU" sz="2800" b="1" dirty="0" smtClean="0">
                <a:solidFill>
                  <a:srgbClr val="FFFF00"/>
                </a:solidFill>
                <a:effectLst>
                  <a:outerShdw blurRad="38100" dist="38100" dir="2700000" algn="tl">
                    <a:srgbClr val="000000">
                      <a:alpha val="43137"/>
                    </a:srgbClr>
                  </a:outerShdw>
                </a:effectLst>
              </a:rPr>
              <a:t> </a:t>
            </a:r>
            <a:endParaRPr lang="en-US" sz="28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5828487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29600" y="6356350"/>
            <a:ext cx="457200" cy="365125"/>
          </a:xfrm>
        </p:spPr>
        <p:txBody>
          <a:bodyPr/>
          <a:lstStyle/>
          <a:p>
            <a:fld id="{B6F15528-21DE-4FAA-801E-634DDDAF4B2B}" type="slidenum">
              <a:rPr lang="en-US" smtClean="0"/>
              <a:pPr/>
              <a:t>73</a:t>
            </a:fld>
            <a:endParaRPr lang="en-US" dirty="0"/>
          </a:p>
        </p:txBody>
      </p:sp>
      <p:pic>
        <p:nvPicPr>
          <p:cNvPr id="5122" name="Picture 2" descr="C:\Users\Tsyganov\Documents\UTSW current\archive 8-15-12 current\Package 1-13-11 current\РАДИЙ\Лаборатория Бавижева\росатом\рисунки\fig 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08" y="1600200"/>
            <a:ext cx="8767092" cy="45436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0"/>
            <a:ext cx="8839200" cy="1569660"/>
          </a:xfrm>
          <a:prstGeom prst="rect">
            <a:avLst/>
          </a:prstGeom>
        </p:spPr>
        <p:txBody>
          <a:bodyPr wrap="square">
            <a:spAutoFit/>
          </a:bodyPr>
          <a:lstStyle/>
          <a:p>
            <a:r>
              <a:rPr lang="en-US" sz="2400" b="1" dirty="0">
                <a:solidFill>
                  <a:srgbClr val="FFFF00"/>
                </a:solidFill>
                <a:effectLst>
                  <a:outerShdw blurRad="38100" dist="38100" dir="2700000" algn="tl">
                    <a:srgbClr val="000000">
                      <a:alpha val="43137"/>
                    </a:srgbClr>
                  </a:outerShdw>
                </a:effectLst>
              </a:rPr>
              <a:t>One-side </a:t>
            </a:r>
            <a:r>
              <a:rPr lang="en-US" sz="2400" b="1" dirty="0" smtClean="0">
                <a:solidFill>
                  <a:srgbClr val="FFFF00"/>
                </a:solidFill>
                <a:effectLst>
                  <a:outerShdw blurRad="38100" dist="38100" dir="2700000" algn="tl">
                    <a:srgbClr val="000000">
                      <a:alpha val="43137"/>
                    </a:srgbClr>
                  </a:outerShdw>
                </a:effectLst>
              </a:rPr>
              <a:t> scheme  of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experiment</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Several  silicon  </a:t>
            </a:r>
            <a:r>
              <a:rPr lang="en-US" sz="2400" b="1" dirty="0">
                <a:solidFill>
                  <a:srgbClr val="FFFF00"/>
                </a:solidFill>
                <a:effectLst>
                  <a:outerShdw blurRad="38100" dist="38100" dir="2700000" algn="tl">
                    <a:srgbClr val="000000">
                      <a:alpha val="43137"/>
                    </a:srgbClr>
                  </a:outerShdw>
                </a:effectLst>
              </a:rPr>
              <a:t>detectors are </a:t>
            </a:r>
            <a:r>
              <a:rPr lang="en-US" sz="2400" b="1" dirty="0" smtClean="0">
                <a:solidFill>
                  <a:srgbClr val="FFFF00"/>
                </a:solidFill>
                <a:effectLst>
                  <a:outerShdw blurRad="38100" dist="38100" dir="2700000" algn="tl">
                    <a:srgbClr val="000000">
                      <a:alpha val="43137"/>
                    </a:srgbClr>
                  </a:outerShdw>
                </a:effectLst>
              </a:rPr>
              <a:t> placed  on  the  same  side  of  the  </a:t>
            </a:r>
            <a:r>
              <a:rPr lang="en-US" sz="2400" b="1" dirty="0">
                <a:solidFill>
                  <a:srgbClr val="FFFF00"/>
                </a:solidFill>
                <a:effectLst>
                  <a:outerShdw blurRad="38100" dist="38100" dir="2700000" algn="tl">
                    <a:srgbClr val="000000">
                      <a:alpha val="43137"/>
                    </a:srgbClr>
                  </a:outerShdw>
                </a:effectLst>
              </a:rPr>
              <a:t>palladium </a:t>
            </a:r>
            <a:r>
              <a:rPr lang="en-US" sz="2400" b="1" dirty="0" smtClean="0">
                <a:solidFill>
                  <a:srgbClr val="FFFF00"/>
                </a:solidFill>
                <a:effectLst>
                  <a:outerShdw blurRad="38100" dist="38100" dir="2700000" algn="tl">
                    <a:srgbClr val="000000">
                      <a:alpha val="43137"/>
                    </a:srgbClr>
                  </a:outerShdw>
                </a:effectLst>
              </a:rPr>
              <a:t> foil  and  included </a:t>
            </a:r>
            <a:r>
              <a:rPr lang="en-US" sz="2400" b="1" dirty="0">
                <a:solidFill>
                  <a:srgbClr val="FFFF00"/>
                </a:solidFill>
                <a:effectLst>
                  <a:outerShdw blurRad="38100" dist="38100" dir="2700000" algn="tl">
                    <a:srgbClr val="000000">
                      <a:alpha val="43137"/>
                    </a:srgbClr>
                  </a:outerShdw>
                </a:effectLst>
              </a:rPr>
              <a:t>in </a:t>
            </a:r>
            <a:r>
              <a:rPr lang="en-US" sz="2400" b="1" dirty="0" smtClean="0">
                <a:solidFill>
                  <a:srgbClr val="FFFF00"/>
                </a:solidFill>
                <a:effectLst>
                  <a:outerShdw blurRad="38100" dist="38100" dir="2700000" algn="tl">
                    <a:srgbClr val="000000">
                      <a:alpha val="43137"/>
                    </a:srgbClr>
                  </a:outerShdw>
                </a:effectLst>
              </a:rPr>
              <a:t> coincidence</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Left </a:t>
            </a:r>
            <a:r>
              <a:rPr lang="en-US" sz="2400" b="1" dirty="0">
                <a:solidFill>
                  <a:srgbClr val="FFFF00"/>
                </a:solidFill>
                <a:effectLst>
                  <a:outerShdw blurRad="38100" dist="38100" dir="2700000" algn="tl">
                    <a:srgbClr val="000000">
                      <a:alpha val="43137"/>
                    </a:srgbClr>
                  </a:outerShdw>
                </a:effectLst>
              </a:rPr>
              <a:t>— side </a:t>
            </a:r>
            <a:r>
              <a:rPr lang="en-US" sz="2400" b="1" dirty="0" smtClean="0">
                <a:solidFill>
                  <a:srgbClr val="FFFF00"/>
                </a:solidFill>
                <a:effectLst>
                  <a:outerShdw blurRad="38100" dist="38100" dir="2700000" algn="tl">
                    <a:srgbClr val="000000">
                      <a:alpha val="43137"/>
                    </a:srgbClr>
                  </a:outerShdw>
                </a:effectLst>
              </a:rPr>
              <a:t> view</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right </a:t>
            </a:r>
            <a:r>
              <a:rPr lang="en-US" sz="2400" b="1" dirty="0">
                <a:solidFill>
                  <a:srgbClr val="FFFF00"/>
                </a:solidFill>
                <a:effectLst>
                  <a:outerShdw blurRad="38100" dist="38100" dir="2700000" algn="tl">
                    <a:srgbClr val="000000">
                      <a:alpha val="43137"/>
                    </a:srgbClr>
                  </a:outerShdw>
                </a:effectLst>
              </a:rPr>
              <a:t>— the </a:t>
            </a:r>
            <a:r>
              <a:rPr lang="en-US" sz="2400" b="1" dirty="0" smtClean="0">
                <a:solidFill>
                  <a:srgbClr val="FFFF00"/>
                </a:solidFill>
                <a:effectLst>
                  <a:outerShdw blurRad="38100" dist="38100" dir="2700000" algn="tl">
                    <a:srgbClr val="000000">
                      <a:alpha val="43137"/>
                    </a:srgbClr>
                  </a:outerShdw>
                </a:effectLst>
              </a:rPr>
              <a:t> relative  positions  of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aperture  and  detectors. </a:t>
            </a:r>
            <a:endParaRPr lang="en-US" sz="24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762011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74</a:t>
            </a:fld>
            <a:endParaRPr lang="en-US" dirty="0"/>
          </a:p>
        </p:txBody>
      </p:sp>
      <p:pic>
        <p:nvPicPr>
          <p:cNvPr id="1026" name="Picture 2" descr="C:\Users\Tsyganov\Documents\UTSW current\archive 8-15-12 current\Package 1-13-11 current\РАДИЙ\Лаборатория Бавижева\росатом\рисунки\fig 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677261"/>
            <a:ext cx="4572000" cy="44922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0"/>
            <a:ext cx="8839200" cy="1569660"/>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rPr>
              <a:t>Energy  </a:t>
            </a:r>
            <a:r>
              <a:rPr lang="en-US" sz="2400" b="1" dirty="0">
                <a:solidFill>
                  <a:srgbClr val="FFFF00"/>
                </a:solidFill>
                <a:effectLst>
                  <a:outerShdw blurRad="38100" dist="38100" dir="2700000" algn="tl">
                    <a:srgbClr val="000000">
                      <a:alpha val="43137"/>
                    </a:srgbClr>
                  </a:outerShdw>
                </a:effectLst>
              </a:rPr>
              <a:t>emitted </a:t>
            </a:r>
            <a:r>
              <a:rPr lang="en-US" sz="2400" b="1" dirty="0" smtClean="0">
                <a:solidFill>
                  <a:srgbClr val="FFFF00"/>
                </a:solidFill>
                <a:effectLst>
                  <a:outerShdw blurRad="38100" dist="38100" dir="2700000" algn="tl">
                    <a:srgbClr val="000000">
                      <a:alpha val="43137"/>
                    </a:srgbClr>
                  </a:outerShdw>
                </a:effectLst>
              </a:rPr>
              <a:t> by  </a:t>
            </a:r>
            <a:r>
              <a:rPr lang="en-US" sz="2400" b="1" i="1" dirty="0" smtClean="0">
                <a:solidFill>
                  <a:srgbClr val="FFFF00"/>
                </a:solidFill>
                <a:effectLst>
                  <a:outerShdw blurRad="38100" dist="38100" dir="2700000" algn="tl">
                    <a:srgbClr val="000000">
                      <a:alpha val="43137"/>
                    </a:srgbClr>
                  </a:outerShdw>
                </a:effectLst>
              </a:rPr>
              <a:t>60  </a:t>
            </a:r>
            <a:r>
              <a:rPr lang="en-US" sz="2400" b="1" i="1" dirty="0">
                <a:solidFill>
                  <a:srgbClr val="FFFF00"/>
                </a:solidFill>
                <a:effectLst>
                  <a:outerShdw blurRad="38100" dist="38100" dir="2700000" algn="tl">
                    <a:srgbClr val="000000">
                      <a:alpha val="43137"/>
                    </a:srgbClr>
                  </a:outerShdw>
                </a:effectLst>
              </a:rPr>
              <a:t>k</a:t>
            </a:r>
            <a:r>
              <a:rPr lang="en-US" sz="2400" b="1" i="1" dirty="0" smtClean="0">
                <a:solidFill>
                  <a:srgbClr val="FFFF00"/>
                </a:solidFill>
                <a:effectLst>
                  <a:outerShdw blurRad="38100" dist="38100" dir="2700000" algn="tl">
                    <a:srgbClr val="000000">
                      <a:alpha val="43137"/>
                    </a:srgbClr>
                  </a:outerShdw>
                </a:effectLst>
              </a:rPr>
              <a:t>eV  </a:t>
            </a:r>
            <a:r>
              <a:rPr lang="en-US" sz="2400" b="1" dirty="0" smtClean="0">
                <a:solidFill>
                  <a:srgbClr val="FFFF00"/>
                </a:solidFill>
                <a:effectLst>
                  <a:outerShdw blurRad="38100" dist="38100" dir="2700000" algn="tl">
                    <a:srgbClr val="000000">
                      <a:alpha val="43137"/>
                    </a:srgbClr>
                  </a:outerShdw>
                </a:effectLst>
              </a:rPr>
              <a:t>electrons  in  detectors  placed  on  one side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the  palladium  </a:t>
            </a:r>
            <a:r>
              <a:rPr lang="en-US" sz="2400" b="1" dirty="0">
                <a:solidFill>
                  <a:srgbClr val="FFFF00"/>
                </a:solidFill>
                <a:effectLst>
                  <a:outerShdw blurRad="38100" dist="38100" dir="2700000" algn="tl">
                    <a:srgbClr val="000000">
                      <a:alpha val="43137"/>
                    </a:srgbClr>
                  </a:outerShdw>
                </a:effectLst>
              </a:rPr>
              <a:t>foil. </a:t>
            </a:r>
            <a:r>
              <a:rPr lang="en-US" sz="2400" b="1" dirty="0" smtClean="0">
                <a:solidFill>
                  <a:srgbClr val="FFFF00"/>
                </a:solidFill>
                <a:effectLst>
                  <a:outerShdw blurRad="38100" dist="38100" dir="2700000" algn="tl">
                    <a:srgbClr val="000000">
                      <a:alpha val="43137"/>
                    </a:srgbClr>
                  </a:outerShdw>
                </a:effectLst>
              </a:rPr>
              <a:t> The  spectrum  </a:t>
            </a:r>
            <a:r>
              <a:rPr lang="en-US" sz="2400" b="1" dirty="0">
                <a:solidFill>
                  <a:srgbClr val="FFFF00"/>
                </a:solidFill>
                <a:effectLst>
                  <a:outerShdw blurRad="38100" dist="38100" dir="2700000" algn="tl">
                    <a:srgbClr val="000000">
                      <a:alpha val="43137"/>
                    </a:srgbClr>
                  </a:outerShdw>
                </a:effectLst>
              </a:rPr>
              <a:t>extends </a:t>
            </a:r>
            <a:r>
              <a:rPr lang="en-US" sz="2400" b="1" dirty="0" smtClean="0">
                <a:solidFill>
                  <a:srgbClr val="FFFF00"/>
                </a:solidFill>
                <a:effectLst>
                  <a:outerShdw blurRad="38100" dist="38100" dir="2700000" algn="tl">
                    <a:srgbClr val="000000">
                      <a:alpha val="43137"/>
                    </a:srgbClr>
                  </a:outerShdw>
                </a:effectLst>
              </a:rPr>
              <a:t> up  to  14</a:t>
            </a:r>
            <a:r>
              <a:rPr lang="en-US" sz="2400" b="1" i="1" dirty="0" smtClean="0">
                <a:solidFill>
                  <a:srgbClr val="FFFF00"/>
                </a:solidFill>
                <a:effectLst>
                  <a:outerShdw blurRad="38100" dist="38100" dir="2700000" algn="tl">
                    <a:srgbClr val="000000">
                      <a:alpha val="43137"/>
                    </a:srgbClr>
                  </a:outerShdw>
                </a:effectLst>
              </a:rPr>
              <a:t>  MeV</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because  some  of  the  electrons  are  </a:t>
            </a:r>
            <a:r>
              <a:rPr lang="en-US" sz="2400" b="1" dirty="0">
                <a:solidFill>
                  <a:srgbClr val="FFFF00"/>
                </a:solidFill>
                <a:effectLst>
                  <a:outerShdw blurRad="38100" dist="38100" dir="2700000" algn="tl">
                    <a:srgbClr val="000000">
                      <a:alpha val="43137"/>
                    </a:srgbClr>
                  </a:outerShdw>
                </a:effectLst>
              </a:rPr>
              <a:t>scattered </a:t>
            </a:r>
            <a:r>
              <a:rPr lang="en-US" sz="2400" b="1" dirty="0" smtClean="0">
                <a:solidFill>
                  <a:srgbClr val="FFFF00"/>
                </a:solidFill>
                <a:effectLst>
                  <a:outerShdw blurRad="38100" dist="38100" dir="2700000" algn="tl">
                    <a:srgbClr val="000000">
                      <a:alpha val="43137"/>
                    </a:srgbClr>
                  </a:outerShdw>
                </a:effectLst>
              </a:rPr>
              <a:t> in  </a:t>
            </a:r>
            <a:r>
              <a:rPr lang="en-US" sz="2400" b="1" dirty="0">
                <a:solidFill>
                  <a:srgbClr val="FFFF00"/>
                </a:solidFill>
                <a:effectLst>
                  <a:outerShdw blurRad="38100" dist="38100" dir="2700000" algn="tl">
                    <a:srgbClr val="000000">
                      <a:alpha val="43137"/>
                    </a:srgbClr>
                  </a:outerShdw>
                </a:effectLst>
              </a:rPr>
              <a:t>palladium </a:t>
            </a:r>
            <a:r>
              <a:rPr lang="en-US" sz="2400" b="1" dirty="0" smtClean="0">
                <a:solidFill>
                  <a:srgbClr val="FFFF00"/>
                </a:solidFill>
                <a:effectLst>
                  <a:outerShdw blurRad="38100" dist="38100" dir="2700000" algn="tl">
                    <a:srgbClr val="000000">
                      <a:alpha val="43137"/>
                    </a:srgbClr>
                  </a:outerShdw>
                </a:effectLst>
              </a:rPr>
              <a:t> at  angles  </a:t>
            </a:r>
            <a:r>
              <a:rPr lang="en-US" sz="2400" b="1" dirty="0">
                <a:solidFill>
                  <a:srgbClr val="FFFF00"/>
                </a:solidFill>
                <a:effectLst>
                  <a:outerShdw blurRad="38100" dist="38100" dir="2700000" algn="tl">
                    <a:srgbClr val="000000">
                      <a:alpha val="43137"/>
                    </a:srgbClr>
                  </a:outerShdw>
                </a:effectLst>
              </a:rPr>
              <a:t>up </a:t>
            </a:r>
            <a:r>
              <a:rPr lang="en-US" sz="2400" b="1" dirty="0" smtClean="0">
                <a:solidFill>
                  <a:srgbClr val="FFFF00"/>
                </a:solidFill>
                <a:effectLst>
                  <a:outerShdw blurRad="38100" dist="38100" dir="2700000" algn="tl">
                    <a:srgbClr val="000000">
                      <a:alpha val="43137"/>
                    </a:srgbClr>
                  </a:outerShdw>
                </a:effectLst>
              </a:rPr>
              <a:t> to  180  degrees. </a:t>
            </a:r>
            <a:endParaRPr lang="en-US" sz="24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70027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75</a:t>
            </a:fld>
            <a:endParaRPr lang="en-US" dirty="0"/>
          </a:p>
        </p:txBody>
      </p:sp>
      <p:sp>
        <p:nvSpPr>
          <p:cNvPr id="5" name="TextBox 4"/>
          <p:cNvSpPr txBox="1"/>
          <p:nvPr/>
        </p:nvSpPr>
        <p:spPr>
          <a:xfrm>
            <a:off x="0" y="76200"/>
            <a:ext cx="9144000" cy="5570756"/>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Experiments </a:t>
            </a:r>
            <a:r>
              <a:rPr lang="en-US" sz="3200" b="1" dirty="0" smtClean="0">
                <a:solidFill>
                  <a:srgbClr val="FFFF00"/>
                </a:solidFill>
                <a:effectLst>
                  <a:outerShdw blurRad="38100" dist="38100" dir="2700000" algn="tl">
                    <a:srgbClr val="000000">
                      <a:alpha val="43137"/>
                    </a:srgbClr>
                  </a:outerShdw>
                </a:effectLst>
              </a:rPr>
              <a:t> of  </a:t>
            </a:r>
            <a:r>
              <a:rPr lang="en-US" sz="3200" b="1" dirty="0">
                <a:solidFill>
                  <a:srgbClr val="FFFF00"/>
                </a:solidFill>
                <a:effectLst>
                  <a:outerShdw blurRad="38100" dist="38100" dir="2700000" algn="tl">
                    <a:srgbClr val="000000">
                      <a:alpha val="43137"/>
                    </a:srgbClr>
                  </a:outerShdw>
                </a:effectLst>
              </a:rPr>
              <a:t>DD-fusion </a:t>
            </a:r>
            <a:r>
              <a:rPr lang="en-US" sz="3200" b="1" dirty="0" smtClean="0">
                <a:solidFill>
                  <a:srgbClr val="FFFF00"/>
                </a:solidFill>
                <a:effectLst>
                  <a:outerShdw blurRad="38100" dist="38100" dir="2700000" algn="tl">
                    <a:srgbClr val="000000">
                      <a:alpha val="43137"/>
                    </a:srgbClr>
                  </a:outerShdw>
                </a:effectLst>
              </a:rPr>
              <a:t> in metals </a:t>
            </a:r>
            <a:r>
              <a:rPr lang="en-US" sz="3200" b="1" dirty="0">
                <a:solidFill>
                  <a:srgbClr val="FFFF00"/>
                </a:solidFill>
                <a:effectLst>
                  <a:outerShdw blurRad="38100" dist="38100" dir="2700000" algn="tl">
                    <a:srgbClr val="000000">
                      <a:alpha val="43137"/>
                    </a:srgbClr>
                  </a:outerShdw>
                </a:effectLst>
              </a:rPr>
              <a:t>on </a:t>
            </a:r>
            <a:r>
              <a:rPr lang="en-US" sz="3200" b="1" dirty="0" smtClean="0">
                <a:solidFill>
                  <a:srgbClr val="FFFF00"/>
                </a:solidFill>
                <a:effectLst>
                  <a:outerShdw blurRad="38100" dist="38100" dir="2700000" algn="tl">
                    <a:srgbClr val="000000">
                      <a:alpha val="43137"/>
                    </a:srgbClr>
                  </a:outerShdw>
                </a:effectLst>
              </a:rPr>
              <a:t>accelerators</a:t>
            </a:r>
            <a:endParaRPr lang="ru-RU" sz="3200" b="1" dirty="0" smtClean="0">
              <a:solidFill>
                <a:srgbClr val="FFFF00"/>
              </a:solidFill>
              <a:effectLst>
                <a:outerShdw blurRad="38100" dist="38100" dir="2700000" algn="tl">
                  <a:srgbClr val="000000">
                    <a:alpha val="43137"/>
                  </a:srgbClr>
                </a:outerShdw>
              </a:effectLst>
            </a:endParaRPr>
          </a:p>
          <a:p>
            <a:pPr algn="ctr"/>
            <a:endParaRPr lang="ru-RU" sz="1200" dirty="0" smtClean="0">
              <a:solidFill>
                <a:srgbClr val="FFFF00"/>
              </a:solidFill>
              <a:effectLst>
                <a:outerShdw blurRad="38100" dist="38100" dir="2700000" algn="tl">
                  <a:srgbClr val="000000">
                    <a:alpha val="43137"/>
                  </a:srgbClr>
                </a:outerShdw>
              </a:effectLst>
            </a:endParaRPr>
          </a:p>
          <a:p>
            <a:pPr algn="ctr"/>
            <a:endParaRPr lang="ru-RU" sz="1200" dirty="0" smtClean="0">
              <a:solidFill>
                <a:srgbClr val="FFFF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1200" dirty="0" smtClean="0">
                <a:solidFill>
                  <a:srgbClr val="FFFF00"/>
                </a:solidFill>
                <a:effectLst>
                  <a:outerShdw blurRad="38100" dist="38100" dir="2700000" algn="tl">
                    <a:srgbClr val="000000">
                      <a:alpha val="43137"/>
                    </a:srgbClr>
                  </a:outerShdw>
                </a:effectLst>
              </a:rPr>
              <a:t>H </a:t>
            </a:r>
            <a:r>
              <a:rPr lang="en-US" sz="1200" dirty="0">
                <a:solidFill>
                  <a:srgbClr val="FFFF00"/>
                </a:solidFill>
                <a:effectLst>
                  <a:outerShdw blurRad="38100" dist="38100" dir="2700000" algn="tl">
                    <a:srgbClr val="000000">
                      <a:alpha val="43137"/>
                    </a:srgbClr>
                  </a:outerShdw>
                </a:effectLst>
              </a:rPr>
              <a:t>Yuki, T Satoh, T Ohtsuki, T Yorita, Y Aoki, H Yamazaki and J Kasagi “D+D reaction in metal at bombarding energies below 5 keV”</a:t>
            </a:r>
            <a:r>
              <a:rPr lang="ru-RU" sz="1200" dirty="0">
                <a:solidFill>
                  <a:srgbClr val="FFFF00"/>
                </a:solidFill>
                <a:effectLst>
                  <a:outerShdw blurRad="38100" dist="38100" dir="2700000" algn="tl">
                    <a:srgbClr val="000000">
                      <a:alpha val="43137"/>
                    </a:srgbClr>
                  </a:outerShdw>
                </a:effectLst>
              </a:rPr>
              <a:t>в журнале </a:t>
            </a:r>
            <a:r>
              <a:rPr lang="en-US" sz="1200" dirty="0">
                <a:solidFill>
                  <a:srgbClr val="FFFF00"/>
                </a:solidFill>
                <a:effectLst>
                  <a:outerShdw blurRad="38100" dist="38100" dir="2700000" algn="tl">
                    <a:srgbClr val="000000">
                      <a:alpha val="43137"/>
                    </a:srgbClr>
                  </a:outerShdw>
                </a:effectLst>
              </a:rPr>
              <a:t>J. Phys. G: Nucl. Part. Phys. 23 (1997) 1459–1464. </a:t>
            </a:r>
            <a:endParaRPr lang="ru-RU" sz="1200" dirty="0" smtClean="0">
              <a:solidFill>
                <a:srgbClr val="FFFF00"/>
              </a:solidFill>
              <a:effectLst>
                <a:outerShdw blurRad="38100" dist="38100" dir="2700000" algn="tl">
                  <a:srgbClr val="000000">
                    <a:alpha val="43137"/>
                  </a:srgbClr>
                </a:outerShdw>
              </a:effectLst>
            </a:endParaRPr>
          </a:p>
          <a:p>
            <a:pPr marL="457200" indent="-457200">
              <a:buAutoNum type="arabicPeriod"/>
            </a:pPr>
            <a:endParaRPr lang="ru-RU" sz="1200" dirty="0" smtClean="0">
              <a:solidFill>
                <a:srgbClr val="FFFF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1200" dirty="0" smtClean="0">
                <a:solidFill>
                  <a:srgbClr val="FFFF00"/>
                </a:solidFill>
                <a:effectLst>
                  <a:outerShdw blurRad="38100" dist="38100" dir="2700000" algn="tl">
                    <a:srgbClr val="000000">
                      <a:alpha val="43137"/>
                    </a:srgbClr>
                  </a:outerShdw>
                </a:effectLst>
              </a:rPr>
              <a:t>J</a:t>
            </a:r>
            <a:r>
              <a:rPr lang="en-US" sz="1200" dirty="0">
                <a:solidFill>
                  <a:srgbClr val="FFFF00"/>
                </a:solidFill>
                <a:effectLst>
                  <a:outerShdw blurRad="38100" dist="38100" dir="2700000" algn="tl">
                    <a:srgbClr val="000000">
                      <a:alpha val="43137"/>
                    </a:srgbClr>
                  </a:outerShdw>
                </a:effectLst>
              </a:rPr>
              <a:t>. Kasagi, H. Yuki, T. Itoh, N. Kasajima, T. Ohtsuki and A. G. Lipson* “Anomalously enhanced d(d,p)t reaction in Pd and PdO observed at very low bombarding energies”, the Seventh International Conference on Cold </a:t>
            </a:r>
            <a:r>
              <a:rPr lang="en-US" sz="1200" dirty="0" smtClean="0">
                <a:solidFill>
                  <a:srgbClr val="FFFF00"/>
                </a:solidFill>
                <a:effectLst>
                  <a:outerShdw blurRad="38100" dist="38100" dir="2700000" algn="tl">
                    <a:srgbClr val="000000">
                      <a:alpha val="43137"/>
                    </a:srgbClr>
                  </a:outerShdw>
                </a:effectLst>
              </a:rPr>
              <a:t>Fusion</a:t>
            </a:r>
            <a:r>
              <a:rPr lang="ru-RU" sz="1200" dirty="0">
                <a:solidFill>
                  <a:srgbClr val="FFFF00"/>
                </a:solidFill>
                <a:effectLst>
                  <a:outerShdw blurRad="38100" dist="38100" dir="2700000" algn="tl">
                    <a:srgbClr val="000000">
                      <a:alpha val="43137"/>
                    </a:srgbClr>
                  </a:outerShdw>
                </a:effectLst>
              </a:rPr>
              <a:t>,</a:t>
            </a:r>
            <a:r>
              <a:rPr lang="en-US" sz="1200" dirty="0" smtClean="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1998. Vancouver, Canada:, ENECO, Inc., Salt Lake City, </a:t>
            </a:r>
            <a:r>
              <a:rPr lang="en-US" sz="1200" dirty="0" smtClean="0">
                <a:solidFill>
                  <a:srgbClr val="FFFF00"/>
                </a:solidFill>
                <a:effectLst>
                  <a:outerShdw blurRad="38100" dist="38100" dir="2700000" algn="tl">
                    <a:srgbClr val="000000">
                      <a:alpha val="43137"/>
                    </a:srgbClr>
                  </a:outerShdw>
                </a:effectLst>
              </a:rPr>
              <a:t>UT </a:t>
            </a:r>
            <a:r>
              <a:rPr lang="en-US" sz="1200" dirty="0">
                <a:solidFill>
                  <a:srgbClr val="FFFF00"/>
                </a:solidFill>
                <a:effectLst>
                  <a:outerShdw blurRad="38100" dist="38100" dir="2700000" algn="tl">
                    <a:srgbClr val="000000">
                      <a:alpha val="43137"/>
                    </a:srgbClr>
                  </a:outerShdw>
                </a:effectLst>
              </a:rPr>
              <a:t>: p. 180</a:t>
            </a:r>
            <a:r>
              <a:rPr lang="en-US" sz="1200" dirty="0" smtClean="0">
                <a:solidFill>
                  <a:srgbClr val="FFFF00"/>
                </a:solidFill>
                <a:effectLst>
                  <a:outerShdw blurRad="38100" dist="38100" dir="2700000" algn="tl">
                    <a:srgbClr val="000000">
                      <a:alpha val="43137"/>
                    </a:srgbClr>
                  </a:outerShdw>
                </a:effectLst>
              </a:rPr>
              <a:t>.</a:t>
            </a:r>
          </a:p>
          <a:p>
            <a:pPr marL="342900" indent="-342900">
              <a:buFont typeface="Arial" panose="020B0604020202020204" pitchFamily="34" charset="0"/>
              <a:buChar char="•"/>
            </a:pPr>
            <a:endParaRPr lang="en-US" sz="1200" dirty="0">
              <a:solidFill>
                <a:srgbClr val="FFFF00"/>
              </a:solidFill>
              <a:effectLst>
                <a:outerShdw blurRad="38100" dist="38100" dir="2700000" algn="tl">
                  <a:srgbClr val="000000">
                    <a:alpha val="43137"/>
                  </a:srgbClr>
                </a:outerShdw>
              </a:effectLst>
            </a:endParaRPr>
          </a:p>
          <a:p>
            <a:pPr marL="342900" lvl="0" indent="-342900">
              <a:buFont typeface="Arial" panose="020B0604020202020204" pitchFamily="34" charset="0"/>
              <a:buChar char="•"/>
            </a:pPr>
            <a:r>
              <a:rPr lang="en-US" sz="1200" dirty="0">
                <a:solidFill>
                  <a:srgbClr val="FFFF00"/>
                </a:solidFill>
                <a:effectLst>
                  <a:outerShdw blurRad="38100" dist="38100" dir="2700000" algn="tl">
                    <a:srgbClr val="000000">
                      <a:alpha val="43137"/>
                    </a:srgbClr>
                  </a:outerShdw>
                </a:effectLst>
              </a:rPr>
              <a:t>H. Yuki, J. Kasagi, A.G. Lipson, T. Ohtsuki, T. Baba, T. Noda, B.F. Lyakhov, N. Asami “Anomalous Enhancement of DD Reaction</a:t>
            </a:r>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in Pd and Au/Pd/PdO heterostructure targets under a low energy deuteron bombardment”</a:t>
            </a:r>
            <a:r>
              <a:rPr lang="ru-RU" sz="1200" dirty="0">
                <a:solidFill>
                  <a:srgbClr val="FFFF00"/>
                </a:solidFill>
                <a:effectLst>
                  <a:outerShdw blurRad="38100" dist="38100" dir="2700000" algn="tl">
                    <a:srgbClr val="000000">
                      <a:alpha val="43137"/>
                    </a:srgbClr>
                  </a:outerShdw>
                </a:effectLst>
              </a:rPr>
              <a:t>, письма в ЖЭТФ, том 68, выпуск 11, 10 декабря,1998</a:t>
            </a:r>
            <a:r>
              <a:rPr lang="ru-RU" sz="1200" dirty="0" smtClean="0">
                <a:solidFill>
                  <a:srgbClr val="FFFF00"/>
                </a:solidFill>
                <a:effectLst>
                  <a:outerShdw blurRad="38100" dist="38100" dir="2700000" algn="tl">
                    <a:srgbClr val="000000">
                      <a:alpha val="43137"/>
                    </a:srgbClr>
                  </a:outerShdw>
                </a:effectLst>
              </a:rPr>
              <a:t>.</a:t>
            </a:r>
          </a:p>
          <a:p>
            <a:pPr marL="342900" lvl="0" indent="-342900">
              <a:buFont typeface="Arial" panose="020B0604020202020204" pitchFamily="34" charset="0"/>
              <a:buChar char="•"/>
            </a:pPr>
            <a:endParaRPr lang="ru-RU" sz="1200" dirty="0">
              <a:solidFill>
                <a:srgbClr val="FFFF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1200" dirty="0">
                <a:solidFill>
                  <a:srgbClr val="FFFF00"/>
                </a:solidFill>
                <a:effectLst>
                  <a:outerShdw blurRad="38100" dist="38100" dir="2700000" algn="tl">
                    <a:srgbClr val="000000">
                      <a:alpha val="43137"/>
                    </a:srgbClr>
                  </a:outerShdw>
                </a:effectLst>
              </a:rPr>
              <a:t>J. Kasagi, H. Yuki, T. Baba and T. Noda  “Low Energy Nuclear Fusion Reactions in Solids”,  8th International Conference on Cold Fusion.,2000. Lerici (La Spezia), Italy: Italian Physical Society, Bologna, Italy.</a:t>
            </a:r>
            <a:endParaRPr lang="ru-RU" sz="1200" dirty="0">
              <a:solidFill>
                <a:srgbClr val="FFFF00"/>
              </a:solidFill>
              <a:effectLst>
                <a:outerShdw blurRad="38100" dist="38100" dir="2700000" algn="tl">
                  <a:srgbClr val="000000">
                    <a:alpha val="43137"/>
                  </a:srgbClr>
                </a:outerShdw>
              </a:effectLst>
            </a:endParaRPr>
          </a:p>
          <a:p>
            <a:pPr lvl="0"/>
            <a:endParaRPr lang="en-US" sz="1200" dirty="0">
              <a:solidFill>
                <a:srgbClr val="FFFF00"/>
              </a:solidFill>
              <a:effectLst>
                <a:outerShdw blurRad="38100" dist="38100" dir="2700000" algn="tl">
                  <a:srgbClr val="000000">
                    <a:alpha val="43137"/>
                  </a:srgbClr>
                </a:outerShdw>
              </a:effectLst>
            </a:endParaRPr>
          </a:p>
          <a:p>
            <a:pPr marL="342900" lvl="0" indent="-342900">
              <a:buFont typeface="Arial" panose="020B0604020202020204" pitchFamily="34" charset="0"/>
              <a:buChar char="•"/>
            </a:pPr>
            <a:r>
              <a:rPr lang="en-US" sz="1200" dirty="0">
                <a:solidFill>
                  <a:srgbClr val="FFFF00"/>
                </a:solidFill>
                <a:effectLst>
                  <a:outerShdw blurRad="38100" dist="38100" dir="2700000" algn="tl">
                    <a:srgbClr val="000000">
                      <a:alpha val="43137"/>
                    </a:srgbClr>
                  </a:outerShdw>
                </a:effectLst>
              </a:rPr>
              <a:t>A.G. Lipson, G.H. Miley, A.S. Roussetski, A.B. Karabut “strong enhancement of dd-reaction…” </a:t>
            </a:r>
            <a:r>
              <a:rPr lang="ru-RU" sz="1200" dirty="0" smtClean="0">
                <a:solidFill>
                  <a:srgbClr val="FFFF00"/>
                </a:solidFill>
                <a:effectLst>
                  <a:outerShdw blurRad="38100" dist="38100" dir="2700000" algn="tl">
                    <a:srgbClr val="000000">
                      <a:alpha val="43137"/>
                    </a:srgbClr>
                  </a:outerShdw>
                </a:effectLst>
              </a:rPr>
              <a:t> </a:t>
            </a:r>
            <a:r>
              <a:rPr lang="en-US" sz="1200" dirty="0" smtClean="0">
                <a:solidFill>
                  <a:srgbClr val="FFFF00"/>
                </a:solidFill>
                <a:effectLst>
                  <a:outerShdw blurRad="38100" dist="38100" dir="2700000" algn="tl">
                    <a:srgbClr val="000000">
                      <a:alpha val="43137"/>
                    </a:srgbClr>
                  </a:outerShdw>
                </a:effectLst>
              </a:rPr>
              <a:t>ICCF-10, </a:t>
            </a:r>
            <a:r>
              <a:rPr lang="ru-RU" sz="1200" dirty="0" smtClean="0">
                <a:solidFill>
                  <a:srgbClr val="FFFF00"/>
                </a:solidFill>
                <a:effectLst>
                  <a:outerShdw blurRad="38100" dist="38100" dir="2700000" algn="tl">
                    <a:srgbClr val="000000">
                      <a:alpha val="43137"/>
                    </a:srgbClr>
                  </a:outerShdw>
                </a:effectLst>
              </a:rPr>
              <a:t> </a:t>
            </a:r>
            <a:r>
              <a:rPr lang="ru-RU" sz="1200" dirty="0">
                <a:solidFill>
                  <a:srgbClr val="FFFF00"/>
                </a:solidFill>
                <a:effectLst>
                  <a:outerShdw blurRad="38100" dist="38100" dir="2700000" algn="tl">
                    <a:srgbClr val="000000">
                      <a:alpha val="43137"/>
                    </a:srgbClr>
                  </a:outerShdw>
                </a:effectLst>
              </a:rPr>
              <a:t>2003 г. </a:t>
            </a:r>
            <a:endParaRPr lang="ru-RU" sz="1200"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1200" dirty="0" smtClean="0">
                <a:solidFill>
                  <a:srgbClr val="FFFF00"/>
                </a:solidFill>
                <a:effectLst>
                  <a:outerShdw blurRad="38100" dist="38100" dir="2700000" algn="tl">
                    <a:srgbClr val="000000">
                      <a:alpha val="43137"/>
                    </a:srgbClr>
                  </a:outerShdw>
                </a:effectLst>
              </a:rPr>
              <a:t>Claus </a:t>
            </a:r>
            <a:r>
              <a:rPr lang="en-US" sz="1200" dirty="0">
                <a:solidFill>
                  <a:srgbClr val="FFFF00"/>
                </a:solidFill>
                <a:effectLst>
                  <a:outerShdw blurRad="38100" dist="38100" dir="2700000" algn="tl">
                    <a:srgbClr val="000000">
                      <a:alpha val="43137"/>
                    </a:srgbClr>
                  </a:outerShdw>
                </a:effectLst>
              </a:rPr>
              <a:t>Rolfs – Gran Sasso</a:t>
            </a:r>
            <a:r>
              <a:rPr lang="ru-RU" sz="1200" dirty="0">
                <a:solidFill>
                  <a:srgbClr val="FFFF00"/>
                </a:solidFill>
                <a:effectLst>
                  <a:outerShdw blurRad="38100" dist="38100" dir="2700000" algn="tl">
                    <a:srgbClr val="000000">
                      <a:alpha val="43137"/>
                    </a:srgbClr>
                  </a:outerShdw>
                </a:effectLst>
              </a:rPr>
              <a:t>, 2002 – </a:t>
            </a:r>
            <a:r>
              <a:rPr lang="ru-RU" sz="1200" dirty="0" smtClean="0">
                <a:solidFill>
                  <a:srgbClr val="FFFF00"/>
                </a:solidFill>
                <a:effectLst>
                  <a:outerShdw blurRad="38100" dist="38100" dir="2700000" algn="tl">
                    <a:srgbClr val="000000">
                      <a:alpha val="43137"/>
                    </a:srgbClr>
                  </a:outerShdw>
                </a:effectLst>
              </a:rPr>
              <a:t>2006</a:t>
            </a:r>
            <a:endParaRPr lang="en-US" sz="1200" dirty="0">
              <a:solidFill>
                <a:srgbClr val="FFFF00"/>
              </a:solidFill>
              <a:effectLst>
                <a:outerShdw blurRad="38100" dist="38100" dir="2700000" algn="tl">
                  <a:srgbClr val="000000">
                    <a:alpha val="43137"/>
                  </a:srgbClr>
                </a:outerShdw>
              </a:effectLst>
            </a:endParaRPr>
          </a:p>
          <a:p>
            <a:pPr lvl="1"/>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C. Rolfs, </a:t>
            </a:r>
            <a:r>
              <a:rPr lang="en-US" sz="1200" dirty="0" smtClean="0">
                <a:solidFill>
                  <a:srgbClr val="FFFF00"/>
                </a:solidFill>
                <a:effectLst>
                  <a:outerShdw blurRad="38100" dist="38100" dir="2700000" algn="tl">
                    <a:srgbClr val="000000">
                      <a:alpha val="43137"/>
                    </a:srgbClr>
                  </a:outerShdw>
                </a:effectLst>
              </a:rPr>
              <a:t>“Enhanced </a:t>
            </a:r>
            <a:r>
              <a:rPr lang="en-US" sz="1200" dirty="0">
                <a:solidFill>
                  <a:srgbClr val="FFFF00"/>
                </a:solidFill>
                <a:effectLst>
                  <a:outerShdw blurRad="38100" dist="38100" dir="2700000" algn="tl">
                    <a:srgbClr val="000000">
                      <a:alpha val="43137"/>
                    </a:srgbClr>
                  </a:outerShdw>
                </a:effectLst>
              </a:rPr>
              <a:t>electron screening in metals: a plasma of the poor </a:t>
            </a:r>
            <a:r>
              <a:rPr lang="en-US" sz="1200" dirty="0" smtClean="0">
                <a:solidFill>
                  <a:srgbClr val="FFFF00"/>
                </a:solidFill>
                <a:effectLst>
                  <a:outerShdw blurRad="38100" dist="38100" dir="2700000" algn="tl">
                    <a:srgbClr val="000000">
                      <a:alpha val="43137"/>
                    </a:srgbClr>
                  </a:outerShdw>
                </a:effectLst>
              </a:rPr>
              <a:t>man”, </a:t>
            </a:r>
            <a:r>
              <a:rPr lang="en-US" sz="1200" dirty="0">
                <a:solidFill>
                  <a:srgbClr val="FFFF00"/>
                </a:solidFill>
                <a:effectLst>
                  <a:outerShdw blurRad="38100" dist="38100" dir="2700000" algn="tl">
                    <a:srgbClr val="000000">
                      <a:alpha val="43137"/>
                    </a:srgbClr>
                  </a:outerShdw>
                </a:effectLst>
              </a:rPr>
              <a:t>Nucl. Phys. News 16 (2) (2006).</a:t>
            </a:r>
          </a:p>
          <a:p>
            <a:pPr lvl="1"/>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F. Raiola, (for the LUNA Collaboration), B. Burchard, Z. Fulop, et al., J. Phys. G: Nucl. Part. Phys. 31 (2005) 1141;</a:t>
            </a:r>
          </a:p>
          <a:p>
            <a:pPr lvl="1"/>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F. Raiola, (for the LUNA Collaboration), B. Burchard, Z. Fulop, et al., Eur. Phys. J. A27 (2006) 79</a:t>
            </a:r>
            <a:r>
              <a:rPr lang="en-US" sz="1200" dirty="0" smtClean="0">
                <a:solidFill>
                  <a:srgbClr val="FFFF00"/>
                </a:solidFill>
                <a:effectLst>
                  <a:outerShdw blurRad="38100" dist="38100" dir="2700000" algn="tl">
                    <a:srgbClr val="000000">
                      <a:alpha val="43137"/>
                    </a:srgbClr>
                  </a:outerShdw>
                </a:effectLst>
              </a:rPr>
              <a:t>.</a:t>
            </a:r>
            <a:endParaRPr lang="en-US" sz="1200"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1200" dirty="0">
                <a:solidFill>
                  <a:srgbClr val="FFFF00"/>
                </a:solidFill>
                <a:effectLst>
                  <a:outerShdw blurRad="38100" dist="38100" dir="2700000" algn="tl">
                    <a:srgbClr val="000000">
                      <a:alpha val="43137"/>
                    </a:srgbClr>
                  </a:outerShdw>
                </a:effectLst>
              </a:rPr>
              <a:t>K. Czerski – Berlin</a:t>
            </a:r>
            <a:r>
              <a:rPr lang="ru-RU" sz="1200" dirty="0">
                <a:solidFill>
                  <a:srgbClr val="FFFF00"/>
                </a:solidFill>
                <a:effectLst>
                  <a:outerShdw blurRad="38100" dist="38100" dir="2700000" algn="tl">
                    <a:srgbClr val="000000">
                      <a:alpha val="43137"/>
                    </a:srgbClr>
                  </a:outerShdw>
                </a:effectLst>
              </a:rPr>
              <a:t>, 2002 – 2009 </a:t>
            </a:r>
            <a:r>
              <a:rPr lang="en-US" sz="1200" dirty="0">
                <a:solidFill>
                  <a:srgbClr val="FFFF00"/>
                </a:solidFill>
                <a:effectLst>
                  <a:outerShdw blurRad="38100" dist="38100" dir="2700000" algn="tl">
                    <a:srgbClr val="000000">
                      <a:alpha val="43137"/>
                    </a:srgbClr>
                  </a:outerShdw>
                </a:effectLst>
              </a:rPr>
              <a:t> </a:t>
            </a:r>
            <a:endParaRPr lang="ru-RU" sz="1200" dirty="0">
              <a:solidFill>
                <a:srgbClr val="FFFF00"/>
              </a:solidFill>
              <a:effectLst>
                <a:outerShdw blurRad="38100" dist="38100" dir="2700000" algn="tl">
                  <a:srgbClr val="000000">
                    <a:alpha val="43137"/>
                  </a:srgbClr>
                </a:outerShdw>
              </a:effectLst>
            </a:endParaRPr>
          </a:p>
          <a:p>
            <a:pPr lvl="1"/>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A. Huke, K. Czerski, P. Heide, G. Ruprecht, N. Targosz, W. Zebrowski, Phys. Rev. C 78 (2008) 015803.</a:t>
            </a:r>
            <a:endParaRPr lang="ru-RU" sz="1200" dirty="0">
              <a:solidFill>
                <a:srgbClr val="FFFF00"/>
              </a:solidFill>
              <a:effectLst>
                <a:outerShdw blurRad="38100" dist="38100" dir="2700000" algn="tl">
                  <a:srgbClr val="000000">
                    <a:alpha val="43137"/>
                  </a:srgbClr>
                </a:outerShdw>
              </a:effectLst>
            </a:endParaRPr>
          </a:p>
          <a:p>
            <a:pPr lvl="1"/>
            <a:r>
              <a:rPr lang="ru-RU" sz="1200" dirty="0">
                <a:solidFill>
                  <a:srgbClr val="FFFF00"/>
                </a:solidFill>
                <a:effectLst>
                  <a:outerShdw blurRad="38100" dist="38100" dir="2700000" algn="tl">
                    <a:srgbClr val="000000">
                      <a:alpha val="43137"/>
                    </a:srgbClr>
                  </a:outerShdw>
                </a:effectLst>
              </a:rPr>
              <a:t>          </a:t>
            </a:r>
            <a:r>
              <a:rPr lang="nb-NO" sz="1200" dirty="0">
                <a:solidFill>
                  <a:srgbClr val="FFFF00"/>
                </a:solidFill>
                <a:effectLst>
                  <a:outerShdw blurRad="38100" dist="38100" dir="2700000" algn="tl">
                    <a:srgbClr val="000000">
                      <a:alpha val="43137"/>
                    </a:srgbClr>
                  </a:outerShdw>
                </a:effectLst>
              </a:rPr>
              <a:t>K. Czerski, A. Huke, P. Heide, et al., J. Phys. G 35, 014012 (2008).</a:t>
            </a:r>
            <a:r>
              <a:rPr lang="ru-RU" sz="1200" dirty="0">
                <a:solidFill>
                  <a:srgbClr val="FFFF00"/>
                </a:solidFill>
                <a:effectLst>
                  <a:outerShdw blurRad="38100" dist="38100" dir="2700000" algn="tl">
                    <a:srgbClr val="000000">
                      <a:alpha val="43137"/>
                    </a:srgbClr>
                  </a:outerShdw>
                </a:effectLst>
              </a:rPr>
              <a:t>     </a:t>
            </a:r>
            <a:endParaRPr lang="ru-RU" sz="1200"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1200" dirty="0">
                <a:solidFill>
                  <a:srgbClr val="FFFF00"/>
                </a:solidFill>
                <a:effectLst>
                  <a:outerShdw blurRad="38100" dist="38100" dir="2700000" algn="tl">
                    <a:srgbClr val="000000">
                      <a:alpha val="43137"/>
                    </a:srgbClr>
                  </a:outerShdw>
                </a:effectLst>
              </a:rPr>
              <a:t>Tomsk Collaboration</a:t>
            </a:r>
            <a:r>
              <a:rPr lang="ru-RU" sz="1200" dirty="0">
                <a:solidFill>
                  <a:srgbClr val="FFFF00"/>
                </a:solidFill>
                <a:effectLst>
                  <a:outerShdw blurRad="38100" dist="38100" dir="2700000" algn="tl">
                    <a:srgbClr val="000000">
                      <a:alpha val="43137"/>
                    </a:srgbClr>
                  </a:outerShdw>
                </a:effectLst>
              </a:rPr>
              <a:t>, 2012 - </a:t>
            </a:r>
            <a:r>
              <a:rPr lang="ru-RU" sz="1200" dirty="0" smtClean="0">
                <a:solidFill>
                  <a:srgbClr val="FFFF00"/>
                </a:solidFill>
                <a:effectLst>
                  <a:outerShdw blurRad="38100" dist="38100" dir="2700000" algn="tl">
                    <a:srgbClr val="000000">
                      <a:alpha val="43137"/>
                    </a:srgbClr>
                  </a:outerShdw>
                </a:effectLst>
              </a:rPr>
              <a:t>2013</a:t>
            </a:r>
            <a:endParaRPr lang="en-US" sz="1200" dirty="0">
              <a:solidFill>
                <a:srgbClr val="FFFF00"/>
              </a:solidFill>
              <a:effectLst>
                <a:outerShdw blurRad="38100" dist="38100" dir="2700000" algn="tl">
                  <a:srgbClr val="000000">
                    <a:alpha val="43137"/>
                  </a:srgbClr>
                </a:outerShdw>
              </a:effectLst>
            </a:endParaRPr>
          </a:p>
          <a:p>
            <a:r>
              <a:rPr lang="en-US" sz="1200" dirty="0">
                <a:solidFill>
                  <a:srgbClr val="FFFF00"/>
                </a:solidFill>
                <a:effectLst>
                  <a:outerShdw blurRad="38100" dist="38100" dir="2700000" algn="tl">
                    <a:srgbClr val="000000">
                      <a:alpha val="43137"/>
                    </a:srgbClr>
                  </a:outerShdw>
                </a:effectLst>
              </a:rPr>
              <a:t>         </a:t>
            </a:r>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V. M. Bystritsky et al</a:t>
            </a:r>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National Scientific Research </a:t>
            </a:r>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Tomsk Polytechnical University, Russia,  Physics of Atomic Nuclei, 2012, Vol. 75, </a:t>
            </a:r>
            <a:r>
              <a:rPr lang="ru-RU" sz="1200" dirty="0" smtClean="0">
                <a:solidFill>
                  <a:srgbClr val="FFFF00"/>
                </a:solidFill>
                <a:effectLst>
                  <a:outerShdw blurRad="38100" dist="38100" dir="2700000" algn="tl">
                    <a:srgbClr val="000000">
                      <a:alpha val="43137"/>
                    </a:srgbClr>
                  </a:outerShdw>
                </a:effectLst>
              </a:rPr>
              <a:t>    </a:t>
            </a:r>
          </a:p>
          <a:p>
            <a:r>
              <a:rPr lang="ru-RU" sz="1200" dirty="0" smtClean="0">
                <a:solidFill>
                  <a:srgbClr val="FFFF00"/>
                </a:solidFill>
                <a:effectLst>
                  <a:outerShdw blurRad="38100" dist="38100" dir="2700000" algn="tl">
                    <a:srgbClr val="000000">
                      <a:alpha val="43137"/>
                    </a:srgbClr>
                  </a:outerShdw>
                </a:effectLst>
              </a:rPr>
              <a:t>                      </a:t>
            </a:r>
            <a:r>
              <a:rPr lang="en-US" sz="1200" dirty="0" smtClean="0">
                <a:solidFill>
                  <a:srgbClr val="FFFF00"/>
                </a:solidFill>
                <a:effectLst>
                  <a:outerShdw blurRad="38100" dist="38100" dir="2700000" algn="tl">
                    <a:srgbClr val="000000">
                      <a:alpha val="43137"/>
                    </a:srgbClr>
                  </a:outerShdw>
                </a:effectLst>
              </a:rPr>
              <a:t>No</a:t>
            </a:r>
            <a:r>
              <a:rPr lang="en-US" sz="1200" dirty="0">
                <a:solidFill>
                  <a:srgbClr val="FFFF00"/>
                </a:solidFill>
                <a:effectLst>
                  <a:outerShdw blurRad="38100" dist="38100" dir="2700000" algn="tl">
                    <a:srgbClr val="000000">
                      <a:alpha val="43137"/>
                    </a:srgbClr>
                  </a:outerShdw>
                </a:effectLst>
              </a:rPr>
              <a:t>. 1, pp. 53–62. </a:t>
            </a:r>
            <a:endParaRPr lang="ru-RU" sz="1200" dirty="0" smtClean="0">
              <a:solidFill>
                <a:srgbClr val="FFFF00"/>
              </a:solidFill>
              <a:effectLst>
                <a:outerShdw blurRad="38100" dist="38100" dir="2700000" algn="tl">
                  <a:srgbClr val="000000">
                    <a:alpha val="43137"/>
                  </a:srgbClr>
                </a:outerShdw>
              </a:effectLst>
            </a:endParaRPr>
          </a:p>
          <a:p>
            <a:r>
              <a:rPr lang="ru-RU" sz="1200" dirty="0">
                <a:solidFill>
                  <a:srgbClr val="FFFF00"/>
                </a:solidFill>
                <a:effectLst>
                  <a:outerShdw blurRad="38100" dist="38100" dir="2700000" algn="tl">
                    <a:srgbClr val="000000">
                      <a:alpha val="43137"/>
                    </a:srgbClr>
                  </a:outerShdw>
                </a:effectLst>
              </a:rPr>
              <a:t> </a:t>
            </a:r>
            <a:r>
              <a:rPr lang="ru-RU" sz="1200" dirty="0" smtClean="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V. M. Bystritsky et al</a:t>
            </a:r>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National Scientific Research </a:t>
            </a:r>
            <a:r>
              <a:rPr lang="ru-RU" sz="1200" dirty="0">
                <a:solidFill>
                  <a:srgbClr val="FFFF00"/>
                </a:solidFill>
                <a:effectLst>
                  <a:outerShdw blurRad="38100" dist="38100" dir="2700000" algn="tl">
                    <a:srgbClr val="000000">
                      <a:alpha val="43137"/>
                    </a:srgbClr>
                  </a:outerShdw>
                </a:effectLst>
              </a:rPr>
              <a:t>- </a:t>
            </a:r>
            <a:r>
              <a:rPr lang="en-US" sz="1200" dirty="0">
                <a:solidFill>
                  <a:srgbClr val="FFFF00"/>
                </a:solidFill>
                <a:effectLst>
                  <a:outerShdw blurRad="38100" dist="38100" dir="2700000" algn="tl">
                    <a:srgbClr val="000000">
                      <a:alpha val="43137"/>
                    </a:srgbClr>
                  </a:outerShdw>
                </a:effectLst>
              </a:rPr>
              <a:t>Tomsk Polytechnical University, Russia,  Nuclear Physics,  2013 (in press)</a:t>
            </a:r>
            <a:r>
              <a:rPr lang="ru-RU" sz="1200" dirty="0">
                <a:solidFill>
                  <a:srgbClr val="FFFF00"/>
                </a:solidFill>
                <a:effectLst>
                  <a:outerShdw blurRad="38100" dist="38100" dir="2700000" algn="tl">
                    <a:srgbClr val="000000">
                      <a:alpha val="43137"/>
                    </a:srgbClr>
                  </a:outerShdw>
                </a:effectLst>
              </a:rPr>
              <a:t> </a:t>
            </a:r>
            <a:r>
              <a:rPr lang="ru-RU" sz="1200" dirty="0" smtClean="0">
                <a:solidFill>
                  <a:srgbClr val="FFFF00"/>
                </a:solidFill>
                <a:effectLst>
                  <a:outerShdw blurRad="38100" dist="38100" dir="2700000" algn="tl">
                    <a:srgbClr val="000000">
                      <a:alpha val="43137"/>
                    </a:srgbClr>
                  </a:outerShdw>
                </a:effectLst>
              </a:rPr>
              <a:t>      </a:t>
            </a:r>
            <a:endParaRPr lang="ru-RU" sz="1200"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7920886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76</a:t>
            </a:fld>
            <a:endParaRPr lang="en-US" dirty="0"/>
          </a:p>
        </p:txBody>
      </p:sp>
      <p:sp>
        <p:nvSpPr>
          <p:cNvPr id="5" name="TextBox 4"/>
          <p:cNvSpPr txBox="1"/>
          <p:nvPr/>
        </p:nvSpPr>
        <p:spPr>
          <a:xfrm>
            <a:off x="152400" y="241042"/>
            <a:ext cx="8915400" cy="5386090"/>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Conclusion </a:t>
            </a:r>
            <a:r>
              <a:rPr lang="en-US" sz="3200" b="1" dirty="0" smtClean="0">
                <a:solidFill>
                  <a:srgbClr val="FFFF00"/>
                </a:solidFill>
                <a:effectLst>
                  <a:outerShdw blurRad="38100" dist="38100" dir="2700000" algn="tl">
                    <a:srgbClr val="000000">
                      <a:alpha val="43137"/>
                    </a:srgbClr>
                  </a:outerShdw>
                </a:effectLst>
              </a:rPr>
              <a:t> - 1</a:t>
            </a:r>
          </a:p>
          <a:p>
            <a:pPr algn="ctr"/>
            <a:endParaRPr lang="en-US" sz="2400" b="1" dirty="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           1</a:t>
            </a:r>
            <a:r>
              <a:rPr lang="en-US" sz="2400" b="1" dirty="0">
                <a:solidFill>
                  <a:srgbClr val="FFFF00"/>
                </a:solidFill>
                <a:effectLst>
                  <a:outerShdw blurRad="38100" dist="38100" dir="2700000" algn="tl">
                    <a:srgbClr val="000000">
                      <a:alpha val="43137"/>
                    </a:srgbClr>
                  </a:outerShdw>
                </a:effectLst>
              </a:rPr>
              <a:t>. Existence </a:t>
            </a:r>
            <a:r>
              <a:rPr lang="en-US" sz="2400" b="1" dirty="0" smtClean="0">
                <a:solidFill>
                  <a:srgbClr val="FFFF00"/>
                </a:solidFill>
                <a:effectLst>
                  <a:outerShdw blurRad="38100" dist="38100" dir="2700000" algn="tl">
                    <a:srgbClr val="000000">
                      <a:alpha val="43137"/>
                    </a:srgbClr>
                  </a:outerShdw>
                </a:effectLst>
              </a:rPr>
              <a:t> of  the  phenomenon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cold  </a:t>
            </a:r>
            <a:r>
              <a:rPr lang="en-US" sz="2400" b="1" dirty="0">
                <a:solidFill>
                  <a:srgbClr val="FFFF00"/>
                </a:solidFill>
                <a:effectLst>
                  <a:outerShdw blurRad="38100" dist="38100" dir="2700000" algn="tl">
                    <a:srgbClr val="000000">
                      <a:alpha val="43137"/>
                    </a:srgbClr>
                  </a:outerShdw>
                </a:effectLst>
              </a:rPr>
              <a:t>fusion </a:t>
            </a:r>
            <a:r>
              <a:rPr lang="en-US" sz="2400" b="1" dirty="0" smtClean="0">
                <a:solidFill>
                  <a:srgbClr val="FFFF00"/>
                </a:solidFill>
                <a:effectLst>
                  <a:outerShdw blurRad="38100" dist="38100" dir="2700000" algn="tl">
                    <a:srgbClr val="000000">
                      <a:alpha val="43137"/>
                    </a:srgbClr>
                  </a:outerShdw>
                </a:effectLst>
              </a:rPr>
              <a:t> now  </a:t>
            </a:r>
            <a:r>
              <a:rPr lang="en-US" sz="2400" b="1" dirty="0">
                <a:solidFill>
                  <a:srgbClr val="FFFF00"/>
                </a:solidFill>
                <a:effectLst>
                  <a:outerShdw blurRad="38100" dist="38100" dir="2700000" algn="tl">
                    <a:srgbClr val="000000">
                      <a:alpha val="43137"/>
                    </a:srgbClr>
                  </a:outerShdw>
                </a:effectLst>
              </a:rPr>
              <a:t>is </a:t>
            </a:r>
            <a:r>
              <a:rPr lang="en-US" sz="2400" b="1" dirty="0" smtClean="0">
                <a:solidFill>
                  <a:srgbClr val="FFFF00"/>
                </a:solidFill>
                <a:effectLst>
                  <a:outerShdw blurRad="38100" dist="38100" dir="2700000" algn="tl">
                    <a:srgbClr val="000000">
                      <a:alpha val="43137"/>
                    </a:srgbClr>
                  </a:outerShdw>
                </a:effectLst>
              </a:rPr>
              <a:t>conclusively  </a:t>
            </a:r>
            <a:r>
              <a:rPr lang="en-US" sz="2400" b="1" dirty="0">
                <a:solidFill>
                  <a:srgbClr val="FFFF00"/>
                </a:solidFill>
                <a:effectLst>
                  <a:outerShdw blurRad="38100" dist="38100" dir="2700000" algn="tl">
                    <a:srgbClr val="000000">
                      <a:alpha val="43137"/>
                    </a:srgbClr>
                  </a:outerShdw>
                </a:effectLst>
              </a:rPr>
              <a:t>proven </a:t>
            </a:r>
            <a:r>
              <a:rPr lang="en-US" sz="2400" b="1" dirty="0" smtClean="0">
                <a:solidFill>
                  <a:srgbClr val="FFFF00"/>
                </a:solidFill>
                <a:effectLst>
                  <a:outerShdw blurRad="38100" dist="38100" dir="2700000" algn="tl">
                    <a:srgbClr val="000000">
                      <a:alpha val="43137"/>
                    </a:srgbClr>
                  </a:outerShdw>
                </a:effectLst>
              </a:rPr>
              <a:t> by  the  </a:t>
            </a:r>
            <a:r>
              <a:rPr lang="en-US" sz="2400" b="1" dirty="0">
                <a:solidFill>
                  <a:srgbClr val="FFFF00"/>
                </a:solidFill>
                <a:effectLst>
                  <a:outerShdw blurRad="38100" dist="38100" dir="2700000" algn="tl">
                    <a:srgbClr val="000000">
                      <a:alpha val="43137"/>
                    </a:srgbClr>
                  </a:outerShdw>
                </a:effectLst>
              </a:rPr>
              <a:t>experiments</a:t>
            </a:r>
            <a:r>
              <a:rPr lang="en-US" sz="2400" b="1" dirty="0" smtClean="0">
                <a:solidFill>
                  <a:srgbClr val="FFFF00"/>
                </a:solidFill>
                <a:effectLst>
                  <a:outerShdw blurRad="38100" dist="38100" dir="2700000" algn="tl">
                    <a:srgbClr val="000000">
                      <a:alpha val="43137"/>
                    </a:srgbClr>
                  </a:outerShdw>
                </a:effectLst>
              </a:rPr>
              <a:t>,  including  </a:t>
            </a:r>
            <a:r>
              <a:rPr lang="en-US" sz="2400" b="1" dirty="0">
                <a:solidFill>
                  <a:srgbClr val="FFFF00"/>
                </a:solidFill>
                <a:effectLst>
                  <a:outerShdw blurRad="38100" dist="38100" dir="2700000" algn="tl">
                    <a:srgbClr val="000000">
                      <a:alpha val="43137"/>
                    </a:srgbClr>
                  </a:outerShdw>
                </a:effectLst>
              </a:rPr>
              <a:t>experiments </a:t>
            </a:r>
            <a:r>
              <a:rPr lang="en-US" sz="2400" b="1" dirty="0" smtClean="0">
                <a:solidFill>
                  <a:srgbClr val="FFFF00"/>
                </a:solidFill>
                <a:effectLst>
                  <a:outerShdw blurRad="38100" dist="38100" dir="2700000" algn="tl">
                    <a:srgbClr val="000000">
                      <a:alpha val="43137"/>
                    </a:srgbClr>
                  </a:outerShdw>
                </a:effectLst>
              </a:rPr>
              <a:t>on  </a:t>
            </a:r>
            <a:r>
              <a:rPr lang="en-US" sz="2400" b="1" dirty="0">
                <a:solidFill>
                  <a:srgbClr val="FFFF00"/>
                </a:solidFill>
                <a:effectLst>
                  <a:outerShdw blurRad="38100" dist="38100" dir="2700000" algn="tl">
                    <a:srgbClr val="000000">
                      <a:alpha val="43137"/>
                    </a:srgbClr>
                  </a:outerShdw>
                </a:effectLst>
              </a:rPr>
              <a:t>low-energy </a:t>
            </a:r>
            <a:r>
              <a:rPr lang="en-US" sz="2400" b="1" dirty="0" smtClean="0">
                <a:solidFill>
                  <a:srgbClr val="FFFF00"/>
                </a:solidFill>
                <a:effectLst>
                  <a:outerShdw blurRad="38100" dist="38100" dir="2700000" algn="tl">
                    <a:srgbClr val="000000">
                      <a:alpha val="43137"/>
                    </a:srgbClr>
                  </a:outerShdw>
                </a:effectLst>
              </a:rPr>
              <a:t> accelerators</a:t>
            </a:r>
            <a:r>
              <a:rPr lang="en-US" sz="2400" b="1" dirty="0">
                <a:solidFill>
                  <a:srgbClr val="FFFF00"/>
                </a:solidFill>
                <a:effectLst>
                  <a:outerShdw blurRad="38100" dist="38100" dir="2700000" algn="tl">
                    <a:srgbClr val="000000">
                      <a:alpha val="43137"/>
                    </a:srgbClr>
                  </a:outerShdw>
                </a:effectLst>
              </a:rPr>
              <a:t>.</a:t>
            </a:r>
          </a:p>
          <a:p>
            <a:r>
              <a:rPr lang="en-US" sz="2400" b="1" dirty="0" smtClean="0">
                <a:solidFill>
                  <a:srgbClr val="FFFF00"/>
                </a:solidFill>
                <a:effectLst>
                  <a:outerShdw blurRad="38100" dist="38100" dir="2700000" algn="tl">
                    <a:srgbClr val="000000">
                      <a:alpha val="43137"/>
                    </a:srgbClr>
                  </a:outerShdw>
                </a:effectLst>
              </a:rPr>
              <a:t>            2</a:t>
            </a:r>
            <a:r>
              <a:rPr lang="en-US" sz="2400" b="1" dirty="0">
                <a:solidFill>
                  <a:srgbClr val="FFFF00"/>
                </a:solidFill>
                <a:effectLst>
                  <a:outerShdw blurRad="38100" dist="38100" dir="2700000" algn="tl">
                    <a:srgbClr val="000000">
                      <a:alpha val="43137"/>
                    </a:srgbClr>
                  </a:outerShdw>
                </a:effectLst>
              </a:rPr>
              <a:t>. The </a:t>
            </a:r>
            <a:r>
              <a:rPr lang="en-US" sz="2400" b="1" dirty="0" smtClean="0">
                <a:solidFill>
                  <a:srgbClr val="FFFF00"/>
                </a:solidFill>
                <a:effectLst>
                  <a:outerShdw blurRad="38100" dist="38100" dir="2700000" algn="tl">
                    <a:srgbClr val="000000">
                      <a:alpha val="43137"/>
                    </a:srgbClr>
                  </a:outerShdw>
                </a:effectLst>
              </a:rPr>
              <a:t> absence  of  nuclear  products  </a:t>
            </a:r>
            <a:r>
              <a:rPr lang="en-US" sz="2400" b="1" dirty="0">
                <a:solidFill>
                  <a:srgbClr val="FFFF00"/>
                </a:solidFill>
                <a:effectLst>
                  <a:outerShdw blurRad="38100" dist="38100" dir="2700000" algn="tl">
                    <a:srgbClr val="000000">
                      <a:alpha val="43137"/>
                    </a:srgbClr>
                  </a:outerShdw>
                </a:effectLst>
              </a:rPr>
              <a:t>observed </a:t>
            </a:r>
            <a:r>
              <a:rPr lang="en-US" sz="2400" b="1" dirty="0" smtClean="0">
                <a:solidFill>
                  <a:srgbClr val="FFFF00"/>
                </a:solidFill>
                <a:effectLst>
                  <a:outerShdw blurRad="38100" dist="38100" dir="2700000" algn="tl">
                    <a:srgbClr val="000000">
                      <a:alpha val="43137"/>
                    </a:srgbClr>
                  </a:outerShdw>
                </a:effectLst>
              </a:rPr>
              <a:t> in  </a:t>
            </a:r>
            <a:r>
              <a:rPr lang="en-US" sz="2400" b="1" dirty="0">
                <a:solidFill>
                  <a:srgbClr val="FFFF00"/>
                </a:solidFill>
                <a:effectLst>
                  <a:outerShdw blurRad="38100" dist="38100" dir="2700000" algn="tl">
                    <a:srgbClr val="000000">
                      <a:alpha val="43137"/>
                    </a:srgbClr>
                  </a:outerShdw>
                </a:effectLst>
              </a:rPr>
              <a:t>cold </a:t>
            </a:r>
            <a:r>
              <a:rPr lang="en-US" sz="2400" b="1" dirty="0" smtClean="0">
                <a:solidFill>
                  <a:srgbClr val="FFFF00"/>
                </a:solidFill>
                <a:effectLst>
                  <a:outerShdw blurRad="38100" dist="38100" dir="2700000" algn="tl">
                    <a:srgbClr val="000000">
                      <a:alpha val="43137"/>
                    </a:srgbClr>
                  </a:outerShdw>
                </a:effectLst>
              </a:rPr>
              <a:t> fusion  experiments  can  </a:t>
            </a:r>
            <a:r>
              <a:rPr lang="en-US" sz="2400" b="1" dirty="0">
                <a:solidFill>
                  <a:srgbClr val="FFFF00"/>
                </a:solidFill>
                <a:effectLst>
                  <a:outerShdw blurRad="38100" dist="38100" dir="2700000" algn="tl">
                    <a:srgbClr val="000000">
                      <a:alpha val="43137"/>
                    </a:srgbClr>
                  </a:outerShdw>
                </a:effectLst>
              </a:rPr>
              <a:t>be </a:t>
            </a:r>
            <a:r>
              <a:rPr lang="en-US" sz="2400" b="1" dirty="0" smtClean="0">
                <a:solidFill>
                  <a:srgbClr val="FFFF00"/>
                </a:solidFill>
                <a:effectLst>
                  <a:outerShdw blurRad="38100" dist="38100" dir="2700000" algn="tl">
                    <a:srgbClr val="000000">
                      <a:alpha val="43137"/>
                    </a:srgbClr>
                  </a:outerShdw>
                </a:effectLst>
              </a:rPr>
              <a:t> explained  by  slowing  down  the  </a:t>
            </a:r>
            <a:r>
              <a:rPr lang="en-US" sz="2400" b="1" dirty="0">
                <a:solidFill>
                  <a:srgbClr val="FFFF00"/>
                </a:solidFill>
                <a:effectLst>
                  <a:outerShdw blurRad="38100" dist="38100" dir="2700000" algn="tl">
                    <a:srgbClr val="000000">
                      <a:alpha val="43137"/>
                    </a:srgbClr>
                  </a:outerShdw>
                </a:effectLst>
              </a:rPr>
              <a:t>decay </a:t>
            </a:r>
            <a:r>
              <a:rPr lang="en-US" sz="2400" b="1" dirty="0" smtClean="0">
                <a:solidFill>
                  <a:srgbClr val="FFFF00"/>
                </a:solidFill>
                <a:effectLst>
                  <a:outerShdw blurRad="38100" dist="38100" dir="2700000" algn="tl">
                    <a:srgbClr val="000000">
                      <a:alpha val="43137"/>
                    </a:srgbClr>
                  </a:outerShdw>
                </a:effectLst>
              </a:rPr>
              <a:t> speed  of  a  compound  nucleus  </a:t>
            </a:r>
            <a:r>
              <a:rPr lang="en-US" sz="2400" b="1" baseline="30000" dirty="0">
                <a:solidFill>
                  <a:srgbClr val="FFFF00"/>
                </a:solidFill>
                <a:effectLst>
                  <a:outerShdw blurRad="38100" dist="38100" dir="2700000" algn="tl">
                    <a:srgbClr val="000000">
                      <a:alpha val="43137"/>
                    </a:srgbClr>
                  </a:outerShdw>
                </a:effectLst>
              </a:rPr>
              <a:t>4</a:t>
            </a:r>
            <a:r>
              <a:rPr lang="en-US" sz="2400" b="1" dirty="0">
                <a:solidFill>
                  <a:srgbClr val="FFFF00"/>
                </a:solidFill>
                <a:effectLst>
                  <a:outerShdw blurRad="38100" dist="38100" dir="2700000" algn="tl">
                    <a:srgbClr val="000000">
                      <a:alpha val="43137"/>
                    </a:srgbClr>
                  </a:outerShdw>
                </a:effectLst>
              </a:rPr>
              <a:t>He* </a:t>
            </a:r>
            <a:r>
              <a:rPr lang="en-US" sz="2400" b="1" dirty="0" smtClean="0">
                <a:solidFill>
                  <a:srgbClr val="FFFF00"/>
                </a:solidFill>
                <a:effectLst>
                  <a:outerShdw blurRad="38100" dist="38100" dir="2700000" algn="tl">
                    <a:srgbClr val="000000">
                      <a:alpha val="43137"/>
                    </a:srgbClr>
                  </a:outerShdw>
                </a:effectLst>
              </a:rPr>
              <a:t> </a:t>
            </a:r>
            <a:r>
              <a:rPr lang="en-US" sz="2400" b="1" i="1" dirty="0" smtClean="0">
                <a:solidFill>
                  <a:srgbClr val="FFFF00"/>
                </a:solidFill>
                <a:effectLst>
                  <a:outerShdw blurRad="38100" dist="38100" dir="2700000" algn="tl">
                    <a:srgbClr val="000000">
                      <a:alpha val="43137"/>
                    </a:srgbClr>
                  </a:outerShdw>
                </a:effectLst>
              </a:rPr>
              <a:t>via  </a:t>
            </a:r>
            <a:r>
              <a:rPr lang="en-US" sz="2400" b="1" dirty="0" smtClean="0">
                <a:solidFill>
                  <a:srgbClr val="FFFF00"/>
                </a:solidFill>
                <a:effectLst>
                  <a:outerShdw blurRad="38100" dist="38100" dir="2700000" algn="tl">
                    <a:srgbClr val="000000">
                      <a:alpha val="43137"/>
                    </a:srgbClr>
                  </a:outerShdw>
                </a:effectLst>
              </a:rPr>
              <a:t>nuclear  </a:t>
            </a:r>
            <a:r>
              <a:rPr lang="en-US" sz="2400" b="1" dirty="0">
                <a:solidFill>
                  <a:srgbClr val="FFFF00"/>
                </a:solidFill>
                <a:effectLst>
                  <a:outerShdw blurRad="38100" dist="38100" dir="2700000" algn="tl">
                    <a:srgbClr val="000000">
                      <a:alpha val="43137"/>
                    </a:srgbClr>
                  </a:outerShdw>
                </a:effectLst>
              </a:rPr>
              <a:t>channels with </a:t>
            </a:r>
            <a:r>
              <a:rPr lang="en-US" sz="2400" b="1" dirty="0" smtClean="0">
                <a:solidFill>
                  <a:srgbClr val="FFFF00"/>
                </a:solidFill>
                <a:effectLst>
                  <a:outerShdw blurRad="38100" dist="38100" dir="2700000" algn="tl">
                    <a:srgbClr val="000000">
                      <a:alpha val="43137"/>
                    </a:srgbClr>
                  </a:outerShdw>
                </a:effectLst>
              </a:rPr>
              <a:t> decreasing  energy  of  its  excitation.  </a:t>
            </a:r>
            <a:r>
              <a:rPr lang="en-US" sz="2400" b="1" dirty="0">
                <a:solidFill>
                  <a:srgbClr val="FFFF00"/>
                </a:solidFill>
                <a:effectLst>
                  <a:outerShdw blurRad="38100" dist="38100" dir="2700000" algn="tl">
                    <a:srgbClr val="000000">
                      <a:alpha val="43137"/>
                    </a:srgbClr>
                  </a:outerShdw>
                </a:effectLst>
              </a:rPr>
              <a:t>Energy </a:t>
            </a:r>
            <a:r>
              <a:rPr lang="en-US" sz="2400" b="1" dirty="0" smtClean="0">
                <a:solidFill>
                  <a:srgbClr val="FFFF00"/>
                </a:solidFill>
                <a:effectLst>
                  <a:outerShdw blurRad="38100" dist="38100" dir="2700000" algn="tl">
                    <a:srgbClr val="000000">
                      <a:alpha val="43137"/>
                    </a:srgbClr>
                  </a:outerShdw>
                </a:effectLst>
              </a:rPr>
              <a:t> release  is  due  to  virtual  </a:t>
            </a:r>
            <a:r>
              <a:rPr lang="en-US" sz="2400" b="1" dirty="0">
                <a:solidFill>
                  <a:srgbClr val="FFFF00"/>
                </a:solidFill>
                <a:effectLst>
                  <a:outerShdw blurRad="38100" dist="38100" dir="2700000" algn="tl">
                    <a:srgbClr val="000000">
                      <a:alpha val="43137"/>
                    </a:srgbClr>
                  </a:outerShdw>
                </a:effectLst>
              </a:rPr>
              <a:t>photons.</a:t>
            </a:r>
          </a:p>
          <a:p>
            <a:r>
              <a:rPr lang="en-US" sz="2400" b="1" dirty="0" smtClean="0">
                <a:solidFill>
                  <a:srgbClr val="FFFF00"/>
                </a:solidFill>
                <a:effectLst>
                  <a:outerShdw blurRad="38100" dist="38100" dir="2700000" algn="tl">
                    <a:srgbClr val="000000">
                      <a:alpha val="43137"/>
                    </a:srgbClr>
                  </a:outerShdw>
                </a:effectLst>
              </a:rPr>
              <a:t>            3</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Prejudice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many   nuclear physicists  </a:t>
            </a:r>
            <a:r>
              <a:rPr lang="en-US" sz="2400" b="1" dirty="0">
                <a:solidFill>
                  <a:srgbClr val="FFFF00"/>
                </a:solidFill>
                <a:effectLst>
                  <a:outerShdw blurRad="38100" dist="38100" dir="2700000" algn="tl">
                    <a:srgbClr val="000000">
                      <a:alpha val="43137"/>
                    </a:srgbClr>
                  </a:outerShdw>
                </a:effectLst>
              </a:rPr>
              <a:t>toward </a:t>
            </a:r>
            <a:r>
              <a:rPr lang="en-US" sz="2400" b="1" dirty="0" smtClean="0">
                <a:solidFill>
                  <a:srgbClr val="FFFF00"/>
                </a:solidFill>
                <a:effectLst>
                  <a:outerShdw blurRad="38100" dist="38100" dir="2700000" algn="tl">
                    <a:srgbClr val="000000">
                      <a:alpha val="43137"/>
                    </a:srgbClr>
                  </a:outerShdw>
                </a:effectLst>
              </a:rPr>
              <a:t> the  cold fusion  </a:t>
            </a:r>
            <a:r>
              <a:rPr lang="en-US" sz="2400" b="1" dirty="0">
                <a:solidFill>
                  <a:srgbClr val="FFFF00"/>
                </a:solidFill>
                <a:effectLst>
                  <a:outerShdw blurRad="38100" dist="38100" dir="2700000" algn="tl">
                    <a:srgbClr val="000000">
                      <a:alpha val="43137"/>
                    </a:srgbClr>
                  </a:outerShdw>
                </a:effectLst>
              </a:rPr>
              <a:t>phenomenon </a:t>
            </a:r>
            <a:r>
              <a:rPr lang="en-US" sz="2400" b="1" dirty="0" smtClean="0">
                <a:solidFill>
                  <a:srgbClr val="FFFF00"/>
                </a:solidFill>
                <a:effectLst>
                  <a:outerShdw blurRad="38100" dist="38100" dir="2700000" algn="tl">
                    <a:srgbClr val="000000">
                      <a:alpha val="43137"/>
                    </a:srgbClr>
                  </a:outerShdw>
                </a:effectLst>
              </a:rPr>
              <a:t> is  associated  </a:t>
            </a:r>
            <a:r>
              <a:rPr lang="en-US" sz="2400" b="1" dirty="0">
                <a:solidFill>
                  <a:srgbClr val="FFFF00"/>
                </a:solidFill>
                <a:effectLst>
                  <a:outerShdw blurRad="38100" dist="38100" dir="2700000" algn="tl">
                    <a:srgbClr val="000000">
                      <a:alpha val="43137"/>
                    </a:srgbClr>
                  </a:outerShdw>
                </a:effectLst>
              </a:rPr>
              <a:t>with </a:t>
            </a:r>
            <a:r>
              <a:rPr lang="en-US" sz="2400" b="1" dirty="0" smtClean="0">
                <a:solidFill>
                  <a:srgbClr val="FFFF00"/>
                </a:solidFill>
                <a:effectLst>
                  <a:outerShdw blurRad="38100" dist="38100" dir="2700000" algn="tl">
                    <a:srgbClr val="000000">
                      <a:alpha val="43137"/>
                    </a:srgbClr>
                  </a:outerShdw>
                </a:effectLst>
              </a:rPr>
              <a:t> this  unusual  nuclear </a:t>
            </a:r>
            <a:r>
              <a:rPr lang="en-US" sz="2400" b="1" dirty="0">
                <a:solidFill>
                  <a:srgbClr val="FFFF00"/>
                </a:solidFill>
                <a:effectLst>
                  <a:outerShdw blurRad="38100" dist="38100" dir="2700000" algn="tl">
                    <a:srgbClr val="000000">
                      <a:alpha val="43137"/>
                    </a:srgbClr>
                  </a:outerShdw>
                </a:effectLst>
              </a:rPr>
              <a:t>process. </a:t>
            </a:r>
            <a:r>
              <a:rPr lang="en-US" sz="2400" b="1" dirty="0" smtClean="0">
                <a:solidFill>
                  <a:srgbClr val="FFFF00"/>
                </a:solidFill>
                <a:effectLst>
                  <a:outerShdw blurRad="38100" dist="38100" dir="2700000" algn="tl">
                    <a:srgbClr val="000000">
                      <a:alpha val="43137"/>
                    </a:srgbClr>
                  </a:outerShdw>
                </a:effectLst>
              </a:rPr>
              <a:t> In  the  cold  fusion  process,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resulting  </a:t>
            </a:r>
            <a:r>
              <a:rPr lang="en-US" sz="2400" b="1" dirty="0">
                <a:solidFill>
                  <a:srgbClr val="FFFF00"/>
                </a:solidFill>
                <a:effectLst>
                  <a:outerShdw blurRad="38100" dist="38100" dir="2700000" algn="tl">
                    <a:srgbClr val="000000">
                      <a:alpha val="43137"/>
                    </a:srgbClr>
                  </a:outerShdw>
                </a:effectLst>
              </a:rPr>
              <a:t>intermediate compound </a:t>
            </a:r>
            <a:r>
              <a:rPr lang="en-US" sz="2400" b="1" dirty="0" smtClean="0">
                <a:solidFill>
                  <a:srgbClr val="FFFF00"/>
                </a:solidFill>
                <a:effectLst>
                  <a:outerShdw blurRad="38100" dist="38100" dir="2700000" algn="tl">
                    <a:srgbClr val="000000">
                      <a:alpha val="43137"/>
                    </a:srgbClr>
                  </a:outerShdw>
                </a:effectLst>
              </a:rPr>
              <a:t> nucleus  </a:t>
            </a:r>
            <a:r>
              <a:rPr lang="en-US" sz="2400" b="1" baseline="30000" dirty="0" smtClean="0">
                <a:solidFill>
                  <a:srgbClr val="FFFF00"/>
                </a:solidFill>
                <a:effectLst>
                  <a:outerShdw blurRad="38100" dist="38100" dir="2700000" algn="tl">
                    <a:srgbClr val="000000">
                      <a:alpha val="43137"/>
                    </a:srgbClr>
                  </a:outerShdw>
                </a:effectLst>
              </a:rPr>
              <a:t>4</a:t>
            </a:r>
            <a:r>
              <a:rPr lang="en-US" sz="2400" b="1" dirty="0" smtClean="0">
                <a:solidFill>
                  <a:srgbClr val="FFFF00"/>
                </a:solidFill>
                <a:effectLst>
                  <a:outerShdw blurRad="38100" dist="38100" dir="2700000" algn="tl">
                    <a:srgbClr val="000000">
                      <a:alpha val="43137"/>
                    </a:srgbClr>
                  </a:outerShdw>
                </a:effectLst>
              </a:rPr>
              <a:t>He</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is  </a:t>
            </a:r>
            <a:r>
              <a:rPr lang="en-US" sz="2400" b="1" dirty="0">
                <a:solidFill>
                  <a:srgbClr val="FFFF00"/>
                </a:solidFill>
                <a:effectLst>
                  <a:outerShdw blurRad="38100" dist="38100" dir="2700000" algn="tl">
                    <a:srgbClr val="000000">
                      <a:alpha val="43137"/>
                    </a:srgbClr>
                  </a:outerShdw>
                </a:effectLst>
              </a:rPr>
              <a:t>in </a:t>
            </a:r>
            <a:r>
              <a:rPr lang="en-US" sz="2400" b="1" dirty="0" smtClean="0">
                <a:solidFill>
                  <a:srgbClr val="FFFF00"/>
                </a:solidFill>
                <a:effectLst>
                  <a:outerShdw blurRad="38100" dist="38100" dir="2700000" algn="tl">
                    <a:srgbClr val="000000">
                      <a:alpha val="43137"/>
                    </a:srgbClr>
                  </a:outerShdw>
                </a:effectLst>
              </a:rPr>
              <a:t> a  metastable  </a:t>
            </a:r>
            <a:r>
              <a:rPr lang="en-US" sz="2400" b="1" dirty="0">
                <a:solidFill>
                  <a:srgbClr val="FFFF00"/>
                </a:solidFill>
                <a:effectLst>
                  <a:outerShdw blurRad="38100" dist="38100" dir="2700000" algn="tl">
                    <a:srgbClr val="000000">
                      <a:alpha val="43137"/>
                    </a:srgbClr>
                  </a:outerShdw>
                </a:effectLst>
              </a:rPr>
              <a:t>state.</a:t>
            </a: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8732831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56350"/>
            <a:ext cx="609600" cy="365125"/>
          </a:xfrm>
        </p:spPr>
        <p:txBody>
          <a:bodyPr/>
          <a:lstStyle/>
          <a:p>
            <a:fld id="{B6F15528-21DE-4FAA-801E-634DDDAF4B2B}" type="slidenum">
              <a:rPr lang="en-US" smtClean="0"/>
              <a:pPr/>
              <a:t>77</a:t>
            </a:fld>
            <a:endParaRPr lang="en-US" dirty="0"/>
          </a:p>
        </p:txBody>
      </p:sp>
      <p:sp>
        <p:nvSpPr>
          <p:cNvPr id="5" name="TextBox 4"/>
          <p:cNvSpPr txBox="1"/>
          <p:nvPr/>
        </p:nvSpPr>
        <p:spPr>
          <a:xfrm>
            <a:off x="533400" y="484287"/>
            <a:ext cx="8077200" cy="5078313"/>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Conclusion </a:t>
            </a:r>
            <a:r>
              <a:rPr lang="en-US" sz="3200" b="1" dirty="0" smtClean="0">
                <a:solidFill>
                  <a:srgbClr val="FFFF00"/>
                </a:solidFill>
                <a:effectLst>
                  <a:outerShdw blurRad="38100" dist="38100" dir="2700000" algn="tl">
                    <a:srgbClr val="000000">
                      <a:alpha val="43137"/>
                    </a:srgbClr>
                  </a:outerShdw>
                </a:effectLst>
              </a:rPr>
              <a:t> -  2</a:t>
            </a:r>
          </a:p>
          <a:p>
            <a:pPr algn="ctr"/>
            <a:endParaRPr lang="en-US" sz="2800" b="1" dirty="0">
              <a:solidFill>
                <a:srgbClr val="FFFF00"/>
              </a:solidFill>
              <a:effectLst>
                <a:outerShdw blurRad="38100" dist="38100" dir="2700000" algn="tl">
                  <a:srgbClr val="000000">
                    <a:alpha val="43137"/>
                  </a:srgbClr>
                </a:outerShdw>
              </a:effectLst>
            </a:endParaRPr>
          </a:p>
          <a:p>
            <a:r>
              <a:rPr lang="en-US" sz="2400" b="1" dirty="0" smtClean="0">
                <a:solidFill>
                  <a:srgbClr val="FFFF00"/>
                </a:solidFill>
                <a:effectLst>
                  <a:outerShdw blurRad="38100" dist="38100" dir="2700000" algn="tl">
                    <a:srgbClr val="000000">
                      <a:alpha val="43137"/>
                    </a:srgbClr>
                  </a:outerShdw>
                </a:effectLst>
              </a:rPr>
              <a:t>          4</a:t>
            </a:r>
            <a:r>
              <a:rPr lang="en-US" sz="2400" b="1" dirty="0">
                <a:solidFill>
                  <a:srgbClr val="FFFF00"/>
                </a:solidFill>
                <a:effectLst>
                  <a:outerShdw blurRad="38100" dist="38100" dir="2700000" algn="tl">
                    <a:srgbClr val="000000">
                      <a:alpha val="43137"/>
                    </a:srgbClr>
                  </a:outerShdw>
                </a:effectLst>
              </a:rPr>
              <a:t>. The </a:t>
            </a:r>
            <a:r>
              <a:rPr lang="en-US" sz="2400" b="1" dirty="0" smtClean="0">
                <a:solidFill>
                  <a:srgbClr val="FFFF00"/>
                </a:solidFill>
                <a:effectLst>
                  <a:outerShdw blurRad="38100" dist="38100" dir="2700000" algn="tl">
                    <a:srgbClr val="000000">
                      <a:alpha val="43137"/>
                    </a:srgbClr>
                  </a:outerShdw>
                </a:effectLst>
              </a:rPr>
              <a:t> accumulated  empirical  rules  of  nuclear  physics are  considered  by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nuclear  </a:t>
            </a:r>
            <a:r>
              <a:rPr lang="en-US" sz="2400" b="1" dirty="0">
                <a:solidFill>
                  <a:srgbClr val="FFFF00"/>
                </a:solidFill>
                <a:effectLst>
                  <a:outerShdw blurRad="38100" dist="38100" dir="2700000" algn="tl">
                    <a:srgbClr val="000000">
                      <a:alpha val="43137"/>
                    </a:srgbClr>
                  </a:outerShdw>
                </a:effectLst>
              </a:rPr>
              <a:t>physics </a:t>
            </a:r>
            <a:r>
              <a:rPr lang="en-US" sz="2400" b="1" dirty="0" smtClean="0">
                <a:solidFill>
                  <a:srgbClr val="FFFF00"/>
                </a:solidFill>
                <a:effectLst>
                  <a:outerShdw blurRad="38100" dist="38100" dir="2700000" algn="tl">
                    <a:srgbClr val="000000">
                      <a:alpha val="43137"/>
                    </a:srgbClr>
                  </a:outerShdw>
                </a:effectLst>
              </a:rPr>
              <a:t> community  as </a:t>
            </a:r>
            <a:r>
              <a:rPr lang="en-US" sz="2400" b="1" dirty="0">
                <a:solidFill>
                  <a:srgbClr val="FFFF00"/>
                </a:solidFill>
                <a:effectLst>
                  <a:outerShdw blurRad="38100" dist="38100" dir="2700000" algn="tl">
                    <a:srgbClr val="000000">
                      <a:alpha val="43137"/>
                    </a:srgbClr>
                  </a:outerShdw>
                </a:effectLst>
              </a:rPr>
              <a:t>indisputable</a:t>
            </a:r>
            <a:r>
              <a:rPr lang="en-US" sz="2400" b="1" dirty="0" smtClean="0">
                <a:solidFill>
                  <a:srgbClr val="FFFF00"/>
                </a:solidFill>
                <a:effectLst>
                  <a:outerShdw blurRad="38100" dist="38100" dir="2700000" algn="tl">
                    <a:srgbClr val="000000">
                      <a:alpha val="43137"/>
                    </a:srgbClr>
                  </a:outerShdw>
                </a:effectLst>
              </a:rPr>
              <a:t>,  while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range  of  application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these  rules is  </a:t>
            </a:r>
            <a:r>
              <a:rPr lang="en-US" sz="2400" b="1" dirty="0">
                <a:solidFill>
                  <a:srgbClr val="FFFF00"/>
                </a:solidFill>
                <a:effectLst>
                  <a:outerShdw blurRad="38100" dist="38100" dir="2700000" algn="tl">
                    <a:srgbClr val="000000">
                      <a:alpha val="43137"/>
                    </a:srgbClr>
                  </a:outerShdw>
                </a:effectLst>
              </a:rPr>
              <a:t>limited.</a:t>
            </a:r>
          </a:p>
          <a:p>
            <a:r>
              <a:rPr lang="en-US" sz="2400" b="1" dirty="0" smtClean="0">
                <a:solidFill>
                  <a:srgbClr val="FFFF00"/>
                </a:solidFill>
                <a:effectLst>
                  <a:outerShdw blurRad="38100" dist="38100" dir="2700000" algn="tl">
                    <a:srgbClr val="000000">
                      <a:alpha val="43137"/>
                    </a:srgbClr>
                  </a:outerShdw>
                </a:effectLst>
              </a:rPr>
              <a:t>          5</a:t>
            </a:r>
            <a:r>
              <a:rPr lang="en-US" sz="2400" b="1" dirty="0">
                <a:solidFill>
                  <a:srgbClr val="FFFF00"/>
                </a:solidFill>
                <a:effectLst>
                  <a:outerShdw blurRad="38100" dist="38100" dir="2700000" algn="tl">
                    <a:srgbClr val="000000">
                      <a:alpha val="43137"/>
                    </a:srgbClr>
                  </a:outerShdw>
                </a:effectLst>
              </a:rPr>
              <a:t>. Cold </a:t>
            </a:r>
            <a:r>
              <a:rPr lang="en-US" sz="2400" b="1" dirty="0" smtClean="0">
                <a:solidFill>
                  <a:srgbClr val="FFFF00"/>
                </a:solidFill>
                <a:effectLst>
                  <a:outerShdw blurRad="38100" dist="38100" dir="2700000" algn="tl">
                    <a:srgbClr val="000000">
                      <a:alpha val="43137"/>
                    </a:srgbClr>
                  </a:outerShdw>
                </a:effectLst>
              </a:rPr>
              <a:t> fusion  provides  sufficiently  more  practical </a:t>
            </a:r>
            <a:r>
              <a:rPr lang="en-US" sz="2400" b="1" dirty="0">
                <a:solidFill>
                  <a:srgbClr val="FFFF00"/>
                </a:solidFill>
                <a:effectLst>
                  <a:outerShdw blurRad="38100" dist="38100" dir="2700000" algn="tl">
                    <a:srgbClr val="000000">
                      <a:alpha val="43137"/>
                    </a:srgbClr>
                  </a:outerShdw>
                </a:effectLst>
              </a:rPr>
              <a:t>opportunities </a:t>
            </a:r>
            <a:r>
              <a:rPr lang="en-US" sz="2400" b="1" dirty="0" smtClean="0">
                <a:solidFill>
                  <a:srgbClr val="FFFF00"/>
                </a:solidFill>
                <a:effectLst>
                  <a:outerShdw blurRad="38100" dist="38100" dir="2700000" algn="tl">
                    <a:srgbClr val="000000">
                      <a:alpha val="43137"/>
                    </a:srgbClr>
                  </a:outerShdw>
                </a:effectLst>
              </a:rPr>
              <a:t> than  </a:t>
            </a:r>
            <a:r>
              <a:rPr lang="en-US" sz="2400" b="1" dirty="0">
                <a:solidFill>
                  <a:srgbClr val="FFFF00"/>
                </a:solidFill>
                <a:effectLst>
                  <a:outerShdw blurRad="38100" dist="38100" dir="2700000" algn="tl">
                    <a:srgbClr val="000000">
                      <a:alpha val="43137"/>
                    </a:srgbClr>
                  </a:outerShdw>
                </a:effectLst>
              </a:rPr>
              <a:t>the </a:t>
            </a:r>
            <a:r>
              <a:rPr lang="en-US" sz="2400" b="1" dirty="0" smtClean="0">
                <a:solidFill>
                  <a:srgbClr val="FFFF00"/>
                </a:solidFill>
                <a:effectLst>
                  <a:outerShdw blurRad="38100" dist="38100" dir="2700000" algn="tl">
                    <a:srgbClr val="000000">
                      <a:alpha val="43137"/>
                    </a:srgbClr>
                  </a:outerShdw>
                </a:effectLst>
              </a:rPr>
              <a:t> expected  traditional  </a:t>
            </a:r>
            <a:r>
              <a:rPr lang="en-US" sz="2400" b="1" dirty="0">
                <a:solidFill>
                  <a:srgbClr val="FFFF00"/>
                </a:solidFill>
                <a:effectLst>
                  <a:outerShdw blurRad="38100" dist="38100" dir="2700000" algn="tl">
                    <a:srgbClr val="000000">
                      <a:alpha val="43137"/>
                    </a:srgbClr>
                  </a:outerShdw>
                </a:effectLst>
              </a:rPr>
              <a:t>thermonuclear fusion. </a:t>
            </a:r>
            <a:endParaRPr lang="en-US" sz="2400" b="1" dirty="0" smtClean="0">
              <a:solidFill>
                <a:srgbClr val="FFFF00"/>
              </a:solidFill>
              <a:effectLst>
                <a:outerShdw blurRad="38100" dist="38100" dir="2700000" algn="tl">
                  <a:srgbClr val="000000">
                    <a:alpha val="43137"/>
                  </a:srgbClr>
                </a:outerShdw>
              </a:effectLst>
            </a:endParaRPr>
          </a:p>
          <a:p>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Some  of  the  applications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cold  fusion  </a:t>
            </a:r>
            <a:r>
              <a:rPr lang="en-US" sz="2400" b="1" dirty="0">
                <a:solidFill>
                  <a:srgbClr val="FFFF00"/>
                </a:solidFill>
                <a:effectLst>
                  <a:outerShdw blurRad="38100" dist="38100" dir="2700000" algn="tl">
                    <a:srgbClr val="000000">
                      <a:alpha val="43137"/>
                    </a:srgbClr>
                  </a:outerShdw>
                </a:effectLst>
              </a:rPr>
              <a:t>(ships, aircraft, </a:t>
            </a:r>
            <a:r>
              <a:rPr lang="en-US" sz="2400" b="1" dirty="0" smtClean="0">
                <a:solidFill>
                  <a:srgbClr val="FFFF00"/>
                </a:solidFill>
                <a:effectLst>
                  <a:outerShdw blurRad="38100" dist="38100" dir="2700000" algn="tl">
                    <a:srgbClr val="000000">
                      <a:alpha val="43137"/>
                    </a:srgbClr>
                  </a:outerShdw>
                </a:effectLst>
              </a:rPr>
              <a:t> and  </a:t>
            </a:r>
            <a:r>
              <a:rPr lang="en-US" sz="2400" b="1" dirty="0">
                <a:solidFill>
                  <a:srgbClr val="FFFF00"/>
                </a:solidFill>
                <a:effectLst>
                  <a:outerShdw blurRad="38100" dist="38100" dir="2700000" algn="tl">
                    <a:srgbClr val="000000">
                      <a:alpha val="43137"/>
                    </a:srgbClr>
                  </a:outerShdw>
                </a:effectLst>
              </a:rPr>
              <a:t>space </a:t>
            </a:r>
            <a:r>
              <a:rPr lang="en-US" sz="2400" b="1" dirty="0" smtClean="0">
                <a:solidFill>
                  <a:srgbClr val="FFFF00"/>
                </a:solidFill>
                <a:effectLst>
                  <a:outerShdw blurRad="38100" dist="38100" dir="2700000" algn="tl">
                    <a:srgbClr val="000000">
                      <a:alpha val="43137"/>
                    </a:srgbClr>
                  </a:outerShdw>
                </a:effectLst>
              </a:rPr>
              <a:t> travel</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are  simply  unavailable  for devices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cyclopean  </a:t>
            </a:r>
            <a:r>
              <a:rPr lang="en-US" sz="2400" b="1" dirty="0" smtClean="0">
                <a:solidFill>
                  <a:srgbClr val="FFFF00"/>
                </a:solidFill>
                <a:effectLst>
                  <a:outerShdw blurRad="38100" dist="38100" dir="2700000" algn="tl">
                    <a:srgbClr val="000000">
                      <a:alpha val="43137"/>
                    </a:srgbClr>
                  </a:outerShdw>
                </a:effectLst>
              </a:rPr>
              <a:t>scale—tokamaks  </a:t>
            </a:r>
            <a:r>
              <a:rPr lang="en-US" sz="2400" b="1" dirty="0" smtClean="0">
                <a:solidFill>
                  <a:srgbClr val="FFFF00"/>
                </a:solidFill>
                <a:effectLst>
                  <a:outerShdw blurRad="38100" dist="38100" dir="2700000" algn="tl">
                    <a:srgbClr val="000000">
                      <a:alpha val="43137"/>
                    </a:srgbClr>
                  </a:outerShdw>
                </a:effectLst>
              </a:rPr>
              <a:t>and  other </a:t>
            </a:r>
            <a:r>
              <a:rPr lang="en-US" sz="2400" b="1" dirty="0">
                <a:solidFill>
                  <a:srgbClr val="FFFF00"/>
                </a:solidFill>
                <a:effectLst>
                  <a:outerShdw blurRad="38100" dist="38100" dir="2700000" algn="tl">
                    <a:srgbClr val="000000">
                      <a:alpha val="43137"/>
                    </a:srgbClr>
                  </a:outerShdw>
                </a:effectLst>
              </a:rPr>
              <a:t>hypothetical </a:t>
            </a:r>
            <a:r>
              <a:rPr lang="en-US" sz="2400" b="1" dirty="0" smtClean="0">
                <a:solidFill>
                  <a:srgbClr val="FFFF00"/>
                </a:solidFill>
                <a:effectLst>
                  <a:outerShdw blurRad="38100" dist="38100" dir="2700000" algn="tl">
                    <a:srgbClr val="000000">
                      <a:alpha val="43137"/>
                    </a:srgbClr>
                  </a:outerShdw>
                </a:effectLst>
              </a:rPr>
              <a:t> facilities  using  thermonuclear  fusion.</a:t>
            </a:r>
            <a:endParaRPr lang="en-US" sz="2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653366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06476" y="6356350"/>
            <a:ext cx="480323" cy="365125"/>
          </a:xfrm>
        </p:spPr>
        <p:txBody>
          <a:bodyPr/>
          <a:lstStyle/>
          <a:p>
            <a:fld id="{B6F15528-21DE-4FAA-801E-634DDDAF4B2B}" type="slidenum">
              <a:rPr lang="en-US" smtClean="0"/>
              <a:pPr/>
              <a:t>78</a:t>
            </a:fld>
            <a:endParaRPr lang="en-US" dirty="0"/>
          </a:p>
        </p:txBody>
      </p:sp>
      <p:pic>
        <p:nvPicPr>
          <p:cNvPr id="3074" name="Picture 2" descr="C:\Users\Tsyganov\Documents\UTSW current\archive 8-15-12 current\Package 1-13-11 current\Cold Fusion Company\Флорида\IMG_270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2094" y="659372"/>
            <a:ext cx="6456506" cy="54599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800" y="0"/>
            <a:ext cx="5638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LPHE</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November  15,  2012</a:t>
            </a:r>
            <a:endParaRPr lang="en-US" sz="36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697918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79</a:t>
            </a:fld>
            <a:endParaRPr lang="en-US" dirty="0"/>
          </a:p>
        </p:txBody>
      </p:sp>
      <p:pic>
        <p:nvPicPr>
          <p:cNvPr id="5122" name="Picture 2" descr="C:\Users\Tsyganov\Documents\UTSW current\archive 8-15-12 current\Package 1-13-11 current\Cold Fusion Company\Флорида\IMG_27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38" y="609600"/>
            <a:ext cx="8263762" cy="5509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0"/>
            <a:ext cx="5486400"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LPHE</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November  15</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2012</a:t>
            </a:r>
            <a:endParaRPr lang="en-US" sz="32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552403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8</a:t>
            </a:fld>
            <a:endParaRPr lang="en-US" dirty="0"/>
          </a:p>
        </p:txBody>
      </p:sp>
      <p:sp>
        <p:nvSpPr>
          <p:cNvPr id="7" name="Rectangle 2"/>
          <p:cNvSpPr>
            <a:spLocks noChangeArrowheads="1"/>
          </p:cNvSpPr>
          <p:nvPr/>
        </p:nvSpPr>
        <p:spPr bwMode="auto">
          <a:xfrm>
            <a:off x="152400" y="372844"/>
            <a:ext cx="8991600" cy="55707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rPr>
              <a:t>Cross-section  of  fusion  in  the  collision  of  </a:t>
            </a:r>
            <a:r>
              <a:rPr lang="en-US" sz="2400" b="1" dirty="0">
                <a:solidFill>
                  <a:srgbClr val="FFFF00"/>
                </a:solidFill>
                <a:effectLst>
                  <a:outerShdw blurRad="38100" dist="38100" dir="2700000" algn="tl">
                    <a:srgbClr val="000000">
                      <a:alpha val="43137"/>
                    </a:srgbClr>
                  </a:outerShdw>
                </a:effectLst>
              </a:rPr>
              <a:t>two </a:t>
            </a:r>
            <a:r>
              <a:rPr lang="en-US" sz="2400" b="1" dirty="0" smtClean="0">
                <a:solidFill>
                  <a:srgbClr val="FFFF00"/>
                </a:solidFill>
                <a:effectLst>
                  <a:outerShdw blurRad="38100" dist="38100" dir="2700000" algn="tl">
                    <a:srgbClr val="000000">
                      <a:alpha val="43137"/>
                    </a:srgbClr>
                  </a:outerShdw>
                </a:effectLst>
              </a:rPr>
              <a:t> deuterium  nuclei:</a:t>
            </a:r>
          </a:p>
          <a:p>
            <a:pPr fontAlgn="base">
              <a:spcBef>
                <a:spcPct val="0"/>
              </a:spcBef>
              <a:spcAft>
                <a:spcPct val="0"/>
              </a:spcAft>
            </a:pPr>
            <a:endParaRPr lang="en-US" sz="2400" dirty="0" smtClean="0">
              <a:solidFill>
                <a:srgbClr val="FFFF00"/>
              </a:solidFill>
              <a:effectLst>
                <a:outerShdw blurRad="38100" dist="38100" dir="2700000" algn="tl">
                  <a:srgbClr val="000000">
                    <a:alpha val="43137"/>
                  </a:srgbClr>
                </a:outerShdw>
              </a:effectLst>
            </a:endParaRPr>
          </a:p>
          <a:p>
            <a:pPr algn="ctr" fontAlgn="base">
              <a:spcBef>
                <a:spcPct val="0"/>
              </a:spcBef>
              <a:spcAft>
                <a:spcPct val="0"/>
              </a:spcAft>
            </a:pP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rPr>
              <a:t>s </a:t>
            </a: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(E)</a:t>
            </a: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rPr>
              <a:t> </a:t>
            </a: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 S (E) E</a:t>
            </a:r>
            <a:r>
              <a:rPr lang="en-US" sz="3200" b="1" i="1" baseline="20000"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rPr>
              <a:t>-</a:t>
            </a:r>
            <a:r>
              <a:rPr lang="en-US" sz="3200" b="1" i="1" baseline="30000" dirty="0">
                <a:solidFill>
                  <a:srgbClr val="FFFF00"/>
                </a:solidFill>
                <a:effectLst>
                  <a:outerShdw blurRad="38100" dist="38100" dir="2700000" algn="tl">
                    <a:srgbClr val="000000">
                      <a:alpha val="43137"/>
                    </a:srgbClr>
                  </a:outerShdw>
                </a:effectLst>
                <a:ea typeface="Calibri" pitchFamily="34" charset="0"/>
                <a:cs typeface="Times New Roman" pitchFamily="18" charset="0"/>
              </a:rPr>
              <a:t>1</a:t>
            </a: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 exp(</a:t>
            </a: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rPr>
              <a:t>-</a:t>
            </a: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2</a:t>
            </a: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rPr>
              <a:t>p</a:t>
            </a: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sym typeface="Symbol"/>
              </a:rPr>
              <a:t></a:t>
            </a: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sym typeface="Symbol"/>
              </a:rPr>
              <a:t>(E))</a:t>
            </a:r>
            <a:endPar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endParaRPr>
          </a:p>
          <a:p>
            <a:pPr algn="ctr" fontAlgn="base">
              <a:spcBef>
                <a:spcPct val="0"/>
              </a:spcBef>
              <a:spcAft>
                <a:spcPct val="0"/>
              </a:spcAft>
            </a:pP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2</a:t>
            </a: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rPr>
              <a:t>p</a:t>
            </a:r>
            <a:r>
              <a:rPr lang="en-US" sz="3200" b="1" i="1" dirty="0">
                <a:solidFill>
                  <a:srgbClr val="FFFF00"/>
                </a:solidFill>
                <a:effectLst>
                  <a:outerShdw blurRad="38100" dist="38100" dir="2700000" algn="tl">
                    <a:srgbClr val="000000">
                      <a:alpha val="43137"/>
                    </a:srgbClr>
                  </a:outerShdw>
                </a:effectLst>
                <a:latin typeface="Symbol" panose="05050102010706020507" pitchFamily="18" charset="2"/>
                <a:ea typeface="Calibri" pitchFamily="34" charset="0"/>
                <a:cs typeface="Times New Roman" pitchFamily="18" charset="0"/>
                <a:sym typeface="Symbol"/>
              </a:rPr>
              <a:t> </a:t>
            </a:r>
            <a:r>
              <a:rPr lang="en-US" sz="32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sym typeface="Symbol"/>
              </a:rPr>
              <a:t>= </a:t>
            </a:r>
            <a:r>
              <a:rPr lang="en-US" sz="3200" b="1" i="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sym typeface="Symbol"/>
              </a:rPr>
              <a:t>31.41/E </a:t>
            </a:r>
            <a:r>
              <a:rPr lang="en-US" sz="3600" b="1" i="1" baseline="30000"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sym typeface="Symbol"/>
              </a:rPr>
              <a:t>½</a:t>
            </a:r>
            <a:endParaRPr lang="en-US" sz="3200" b="1" i="1" baseline="30000"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sym typeface="Symbol"/>
            </a:endParaRPr>
          </a:p>
          <a:p>
            <a:pPr algn="ctr" fontAlgn="base">
              <a:spcBef>
                <a:spcPct val="0"/>
              </a:spcBef>
              <a:spcAft>
                <a:spcPct val="0"/>
              </a:spcAft>
            </a:pPr>
            <a:endParaRPr lang="en-US" dirty="0">
              <a:solidFill>
                <a:srgbClr val="FFFF00"/>
              </a:solidFill>
              <a:effectLst>
                <a:outerShdw blurRad="38100" dist="38100" dir="2700000" algn="tl">
                  <a:srgbClr val="000000">
                    <a:alpha val="43137"/>
                  </a:srgbClr>
                </a:outerShdw>
              </a:effectLst>
              <a:ea typeface="Calibri" pitchFamily="34" charset="0"/>
              <a:cs typeface="Times New Roman" pitchFamily="18" charset="0"/>
            </a:endParaRPr>
          </a:p>
          <a:p>
            <a:pP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rPr>
              <a:t>Here</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the  kinetic  energy  of  the  deuteron  </a:t>
            </a:r>
            <a:r>
              <a:rPr lang="en-US" sz="2400" b="1" i="1" dirty="0">
                <a:solidFill>
                  <a:srgbClr val="FFFF00"/>
                </a:solidFill>
                <a:effectLst>
                  <a:outerShdw blurRad="38100" dist="38100" dir="2700000" algn="tl">
                    <a:srgbClr val="000000">
                      <a:alpha val="43137"/>
                    </a:srgbClr>
                  </a:outerShdw>
                </a:effectLst>
              </a:rPr>
              <a:t>E</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is  shown  in  the </a:t>
            </a:r>
          </a:p>
          <a:p>
            <a:pP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rPr>
              <a:t>center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mass  in  </a:t>
            </a:r>
            <a:r>
              <a:rPr lang="en-US" sz="2400" b="1" dirty="0">
                <a:solidFill>
                  <a:srgbClr val="FFFF00"/>
                </a:solidFill>
                <a:effectLst>
                  <a:outerShdw blurRad="38100" dist="38100" dir="2700000" algn="tl">
                    <a:srgbClr val="000000">
                      <a:alpha val="43137"/>
                    </a:srgbClr>
                  </a:outerShdw>
                </a:effectLst>
              </a:rPr>
              <a:t>keV. </a:t>
            </a:r>
            <a:r>
              <a:rPr lang="en-US" sz="2400" b="1" dirty="0" smtClean="0">
                <a:solidFill>
                  <a:srgbClr val="FFFF00"/>
                </a:solidFill>
                <a:effectLst>
                  <a:outerShdw blurRad="38100" dist="38100" dir="2700000" algn="tl">
                    <a:srgbClr val="000000">
                      <a:alpha val="43137"/>
                    </a:srgbClr>
                  </a:outerShdw>
                </a:effectLst>
              </a:rPr>
              <a:t> </a:t>
            </a:r>
            <a:r>
              <a:rPr lang="en-US" sz="2400" b="1" i="1" dirty="0" smtClean="0">
                <a:solidFill>
                  <a:srgbClr val="FFFF00"/>
                </a:solidFill>
                <a:effectLst>
                  <a:outerShdw blurRad="38100" dist="38100" dir="2700000" algn="tl">
                    <a:srgbClr val="000000">
                      <a:alpha val="43137"/>
                    </a:srgbClr>
                  </a:outerShdw>
                </a:effectLst>
              </a:rPr>
              <a:t>S(E</a:t>
            </a:r>
            <a:r>
              <a:rPr lang="en-US" sz="2400" b="1" i="1" dirty="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astrophysical  </a:t>
            </a:r>
            <a:r>
              <a:rPr lang="en-US" sz="2400" b="1" dirty="0">
                <a:solidFill>
                  <a:srgbClr val="FFFF00"/>
                </a:solidFill>
                <a:effectLst>
                  <a:outerShdw blurRad="38100" dist="38100" dir="2700000" algn="tl">
                    <a:srgbClr val="000000">
                      <a:alpha val="43137"/>
                    </a:srgbClr>
                  </a:outerShdw>
                </a:effectLst>
              </a:rPr>
              <a:t>factor </a:t>
            </a:r>
            <a:r>
              <a:rPr lang="en-US" sz="2400" b="1" dirty="0" smtClean="0">
                <a:solidFill>
                  <a:srgbClr val="FFFF00"/>
                </a:solidFill>
                <a:effectLst>
                  <a:outerShdw blurRad="38100" dist="38100" dir="2700000" algn="tl">
                    <a:srgbClr val="000000">
                      <a:alpha val="43137"/>
                    </a:srgbClr>
                  </a:outerShdw>
                </a:effectLst>
              </a:rPr>
              <a:t> at  low </a:t>
            </a:r>
          </a:p>
          <a:p>
            <a:pP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rPr>
              <a:t>energies</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it  can  </a:t>
            </a:r>
            <a:r>
              <a:rPr lang="en-US" sz="2400" b="1" dirty="0">
                <a:solidFill>
                  <a:srgbClr val="FFFF00"/>
                </a:solidFill>
                <a:effectLst>
                  <a:outerShdw blurRad="38100" dist="38100" dir="2700000" algn="tl">
                    <a:srgbClr val="000000">
                      <a:alpha val="43137"/>
                    </a:srgbClr>
                  </a:outerShdw>
                </a:effectLst>
              </a:rPr>
              <a:t>be </a:t>
            </a:r>
            <a:r>
              <a:rPr lang="en-US" sz="2400" b="1" dirty="0" smtClean="0">
                <a:solidFill>
                  <a:srgbClr val="FFFF00"/>
                </a:solidFill>
                <a:effectLst>
                  <a:outerShdw blurRad="38100" dist="38100" dir="2700000" algn="tl">
                    <a:srgbClr val="000000">
                      <a:alpha val="43137"/>
                    </a:srgbClr>
                  </a:outerShdw>
                </a:effectLst>
              </a:rPr>
              <a:t> assumed  to  </a:t>
            </a:r>
            <a:r>
              <a:rPr lang="en-US" sz="2400" b="1" dirty="0">
                <a:solidFill>
                  <a:srgbClr val="FFFF00"/>
                </a:solidFill>
                <a:effectLst>
                  <a:outerShdw blurRad="38100" dist="38100" dir="2700000" algn="tl">
                    <a:srgbClr val="000000">
                      <a:alpha val="43137"/>
                    </a:srgbClr>
                  </a:outerShdw>
                </a:effectLst>
              </a:rPr>
              <a:t>be </a:t>
            </a:r>
            <a:r>
              <a:rPr lang="en-US" sz="2400" b="1" dirty="0" smtClean="0">
                <a:solidFill>
                  <a:srgbClr val="FFFF00"/>
                </a:solidFill>
                <a:effectLst>
                  <a:outerShdw blurRad="38100" dist="38100" dir="2700000" algn="tl">
                    <a:srgbClr val="000000">
                      <a:alpha val="43137"/>
                    </a:srgbClr>
                  </a:outerShdw>
                </a:effectLst>
              </a:rPr>
              <a:t> constant</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The  main  energy</a:t>
            </a:r>
          </a:p>
          <a:p>
            <a:pP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rPr>
              <a:t>dependence  of  the  cold  </a:t>
            </a:r>
            <a:r>
              <a:rPr lang="en-US" sz="2400" b="1" dirty="0">
                <a:solidFill>
                  <a:srgbClr val="FFFF00"/>
                </a:solidFill>
                <a:effectLst>
                  <a:outerShdw blurRad="38100" dist="38100" dir="2700000" algn="tl">
                    <a:srgbClr val="000000">
                      <a:alpha val="43137"/>
                    </a:srgbClr>
                  </a:outerShdw>
                </a:effectLst>
              </a:rPr>
              <a:t>fusion </a:t>
            </a:r>
            <a:r>
              <a:rPr lang="en-US" sz="2400" b="1" dirty="0" smtClean="0">
                <a:solidFill>
                  <a:srgbClr val="FFFF00"/>
                </a:solidFill>
                <a:effectLst>
                  <a:outerShdw blurRad="38100" dist="38100" dir="2700000" algn="tl">
                    <a:srgbClr val="000000">
                      <a:alpha val="43137"/>
                    </a:srgbClr>
                  </a:outerShdw>
                </a:effectLst>
              </a:rPr>
              <a:t> cross-section  is  </a:t>
            </a:r>
            <a:r>
              <a:rPr lang="en-US" sz="2400" b="1" dirty="0">
                <a:solidFill>
                  <a:srgbClr val="FFFF00"/>
                </a:solidFill>
                <a:effectLst>
                  <a:outerShdw blurRad="38100" dist="38100" dir="2700000" algn="tl">
                    <a:srgbClr val="000000">
                      <a:alpha val="43137"/>
                    </a:srgbClr>
                  </a:outerShdw>
                </a:effectLst>
              </a:rPr>
              <a:t>contained </a:t>
            </a:r>
            <a:r>
              <a:rPr lang="en-US" sz="2400" b="1" dirty="0" smtClean="0">
                <a:solidFill>
                  <a:srgbClr val="FFFF00"/>
                </a:solidFill>
                <a:effectLst>
                  <a:outerShdw blurRad="38100" dist="38100" dir="2700000" algn="tl">
                    <a:srgbClr val="000000">
                      <a:alpha val="43137"/>
                    </a:srgbClr>
                  </a:outerShdw>
                </a:effectLst>
              </a:rPr>
              <a:t> in  the</a:t>
            </a:r>
          </a:p>
          <a:p>
            <a:pP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rPr>
              <a:t>expression  </a:t>
            </a:r>
            <a:r>
              <a:rPr lang="en-US" sz="2400" b="1" i="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rPr>
              <a:t>exp</a:t>
            </a:r>
            <a:r>
              <a:rPr lang="ru-RU"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a:t>
            </a:r>
            <a:r>
              <a:rPr lang="en-US"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-2</a:t>
            </a:r>
            <a:r>
              <a:rPr lang="en-US" sz="2400" b="1" i="1" dirty="0">
                <a:solidFill>
                  <a:srgbClr val="FFFF00"/>
                </a:solidFill>
                <a:effectLst>
                  <a:outerShdw blurRad="38100" dist="38100" dir="2700000" algn="tl">
                    <a:srgbClr val="000000">
                      <a:alpha val="43137"/>
                    </a:srgbClr>
                  </a:outerShdw>
                </a:effectLst>
                <a:latin typeface="Symbol" pitchFamily="18" charset="2"/>
                <a:ea typeface="Calibri" pitchFamily="34" charset="0"/>
                <a:cs typeface="Times New Roman" pitchFamily="18" charset="0"/>
              </a:rPr>
              <a:t>ph</a:t>
            </a:r>
            <a:r>
              <a:rPr lang="en-US"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(E)</a:t>
            </a:r>
            <a:r>
              <a:rPr lang="ru-RU" sz="2400" b="1" i="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a:t>
            </a:r>
            <a:r>
              <a:rPr lang="ru-RU" sz="2400" b="1" dirty="0">
                <a:solidFill>
                  <a:srgbClr val="FFFF00"/>
                </a:solidFill>
                <a:effectLst>
                  <a:outerShdw blurRad="38100" dist="38100" dir="2700000" algn="tl">
                    <a:srgbClr val="000000">
                      <a:alpha val="43137"/>
                    </a:srgbClr>
                  </a:outerShdw>
                </a:effectLst>
                <a:ea typeface="Calibri" pitchFamily="34" charset="0"/>
                <a:cs typeface="Times New Roman" pitchFamily="18" charset="0"/>
              </a:rPr>
              <a:t>,  </a:t>
            </a:r>
            <a:r>
              <a:rPr lang="en-US" sz="2400" b="1" dirty="0" smtClean="0">
                <a:solidFill>
                  <a:srgbClr val="FFFF00"/>
                </a:solidFill>
                <a:effectLst>
                  <a:outerShdw blurRad="38100" dist="38100" dir="2700000" algn="tl">
                    <a:srgbClr val="000000">
                      <a:alpha val="43137"/>
                    </a:srgbClr>
                  </a:outerShdw>
                </a:effectLst>
              </a:rPr>
              <a:t>which  determines  the  probability  of penetration  </a:t>
            </a:r>
            <a:r>
              <a:rPr lang="en-US" sz="2400" b="1" dirty="0">
                <a:solidFill>
                  <a:srgbClr val="FFFF00"/>
                </a:solidFill>
                <a:effectLst>
                  <a:outerShdw blurRad="38100" dist="38100" dir="2700000" algn="tl">
                    <a:srgbClr val="000000">
                      <a:alpha val="43137"/>
                    </a:srgbClr>
                  </a:outerShdw>
                </a:effectLst>
              </a:rPr>
              <a:t>of </a:t>
            </a:r>
            <a:r>
              <a:rPr lang="en-US" sz="2400" b="1" dirty="0" smtClean="0">
                <a:solidFill>
                  <a:srgbClr val="FFFF00"/>
                </a:solidFill>
                <a:effectLst>
                  <a:outerShdw blurRad="38100" dist="38100" dir="2700000" algn="tl">
                    <a:srgbClr val="000000">
                      <a:alpha val="43137"/>
                    </a:srgbClr>
                  </a:outerShdw>
                </a:effectLst>
              </a:rPr>
              <a:t> the  deuteron  through  the  Coulomb  </a:t>
            </a:r>
            <a:r>
              <a:rPr lang="en-US" sz="2400" b="1" dirty="0">
                <a:solidFill>
                  <a:srgbClr val="FFFF00"/>
                </a:solidFill>
                <a:effectLst>
                  <a:outerShdw blurRad="38100" dist="38100" dir="2700000" algn="tl">
                    <a:srgbClr val="000000">
                      <a:alpha val="43137"/>
                    </a:srgbClr>
                  </a:outerShdw>
                </a:effectLst>
              </a:rPr>
              <a:t>barrier </a:t>
            </a:r>
            <a:r>
              <a:rPr lang="en-US" sz="2400" b="1" dirty="0" smtClean="0">
                <a:solidFill>
                  <a:srgbClr val="FFFF00"/>
                </a:solidFill>
                <a:effectLst>
                  <a:outerShdw blurRad="38100" dist="38100" dir="2700000" algn="tl">
                    <a:srgbClr val="000000">
                      <a:alpha val="43137"/>
                    </a:srgbClr>
                  </a:outerShdw>
                </a:effectLst>
              </a:rPr>
              <a:t> in  a </a:t>
            </a:r>
            <a:r>
              <a:rPr lang="en-US" sz="2400" b="1" dirty="0">
                <a:solidFill>
                  <a:srgbClr val="FFFF00"/>
                </a:solidFill>
                <a:effectLst>
                  <a:outerShdw blurRad="38100" dist="38100" dir="2700000" algn="tl">
                    <a:srgbClr val="000000">
                      <a:alpha val="43137"/>
                    </a:srgbClr>
                  </a:outerShdw>
                </a:effectLst>
              </a:rPr>
              <a:t>single </a:t>
            </a:r>
            <a:r>
              <a:rPr lang="en-US" sz="2400" b="1" dirty="0" smtClean="0">
                <a:solidFill>
                  <a:srgbClr val="FFFF00"/>
                </a:solidFill>
                <a:effectLst>
                  <a:outerShdw blurRad="38100" dist="38100" dir="2700000" algn="tl">
                    <a:srgbClr val="000000">
                      <a:alpha val="43137"/>
                    </a:srgbClr>
                  </a:outerShdw>
                </a:effectLst>
              </a:rPr>
              <a:t> collision</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In  the  event  of  a  collision  of  </a:t>
            </a:r>
            <a:r>
              <a:rPr lang="en-US" sz="2400" b="1" dirty="0">
                <a:solidFill>
                  <a:srgbClr val="FFFF00"/>
                </a:solidFill>
                <a:effectLst>
                  <a:outerShdw blurRad="38100" dist="38100" dir="2700000" algn="tl">
                    <a:srgbClr val="000000">
                      <a:alpha val="43137"/>
                    </a:srgbClr>
                  </a:outerShdw>
                </a:effectLst>
              </a:rPr>
              <a:t>atoms, </a:t>
            </a:r>
            <a:r>
              <a:rPr lang="en-US" sz="2400" b="1" dirty="0" smtClean="0">
                <a:solidFill>
                  <a:srgbClr val="FFFF00"/>
                </a:solidFill>
                <a:effectLst>
                  <a:outerShdw blurRad="38100" dist="38100" dir="2700000" algn="tl">
                    <a:srgbClr val="000000">
                      <a:alpha val="43137"/>
                    </a:srgbClr>
                  </a:outerShdw>
                </a:effectLst>
              </a:rPr>
              <a:t> the  energy  </a:t>
            </a:r>
            <a:r>
              <a:rPr lang="en-US" sz="2400" b="1" i="1" dirty="0" smtClean="0">
                <a:solidFill>
                  <a:srgbClr val="FFFF00"/>
                </a:solidFill>
                <a:effectLst>
                  <a:outerShdw blurRad="38100" dist="38100" dir="2700000" algn="tl">
                    <a:srgbClr val="000000">
                      <a:alpha val="43137"/>
                    </a:srgbClr>
                  </a:outerShdw>
                </a:effectLst>
              </a:rPr>
              <a:t>E </a:t>
            </a:r>
            <a:r>
              <a:rPr lang="en-US" sz="2400" b="1" dirty="0" smtClean="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must </a:t>
            </a:r>
            <a:r>
              <a:rPr lang="en-US" sz="2400" b="1" dirty="0" smtClean="0">
                <a:solidFill>
                  <a:srgbClr val="FFFF00"/>
                </a:solidFill>
                <a:effectLst>
                  <a:outerShdw blurRad="38100" dist="38100" dir="2700000" algn="tl">
                    <a:srgbClr val="000000">
                      <a:alpha val="43137"/>
                    </a:srgbClr>
                  </a:outerShdw>
                </a:effectLst>
              </a:rPr>
              <a:t> be  replaced  by  </a:t>
            </a:r>
            <a:r>
              <a:rPr lang="en-US" sz="2400" b="1" i="1" dirty="0" smtClean="0">
                <a:solidFill>
                  <a:srgbClr val="FFFF00"/>
                </a:solidFill>
                <a:effectLst>
                  <a:outerShdw blurRad="38100" dist="38100" dir="2700000" algn="tl">
                    <a:srgbClr val="000000">
                      <a:alpha val="43137"/>
                    </a:srgbClr>
                  </a:outerShdw>
                </a:effectLst>
              </a:rPr>
              <a:t>E</a:t>
            </a:r>
            <a:r>
              <a:rPr lang="en-US" sz="2400" b="1" i="1" baseline="-25000" dirty="0" smtClean="0">
                <a:solidFill>
                  <a:srgbClr val="FFFF00"/>
                </a:solidFill>
                <a:effectLst>
                  <a:outerShdw blurRad="38100" dist="38100" dir="2700000" algn="tl">
                    <a:srgbClr val="000000">
                      <a:alpha val="43137"/>
                    </a:srgbClr>
                  </a:outerShdw>
                </a:effectLst>
              </a:rPr>
              <a:t>eff</a:t>
            </a:r>
            <a:r>
              <a:rPr lang="en-US" sz="2400" b="1" i="1" dirty="0" smtClean="0">
                <a:solidFill>
                  <a:srgbClr val="FFFF00"/>
                </a:solidFill>
                <a:effectLst>
                  <a:outerShdw blurRad="38100" dist="38100" dir="2700000" algn="tl">
                    <a:srgbClr val="000000">
                      <a:alpha val="43137"/>
                    </a:srgbClr>
                  </a:outerShdw>
                </a:effectLst>
              </a:rPr>
              <a:t> </a:t>
            </a:r>
            <a:r>
              <a:rPr lang="en-US" sz="2400" b="1" i="1" dirty="0">
                <a:solidFill>
                  <a:srgbClr val="FFFF00"/>
                </a:solidFill>
                <a:effectLst>
                  <a:outerShdw blurRad="38100" dist="38100" dir="2700000" algn="tl">
                    <a:srgbClr val="000000">
                      <a:alpha val="43137"/>
                    </a:srgbClr>
                  </a:outerShdw>
                </a:effectLst>
              </a:rPr>
              <a:t>=E + U</a:t>
            </a:r>
            <a:r>
              <a:rPr lang="en-US" sz="2400" b="1" i="1" baseline="-25000" dirty="0">
                <a:solidFill>
                  <a:srgbClr val="FFFF00"/>
                </a:solidFill>
                <a:effectLst>
                  <a:outerShdw blurRad="38100" dist="38100" dir="2700000" algn="tl">
                    <a:srgbClr val="000000">
                      <a:alpha val="43137"/>
                    </a:srgbClr>
                  </a:outerShdw>
                </a:effectLst>
              </a:rPr>
              <a:t>e</a:t>
            </a:r>
            <a:r>
              <a:rPr lang="en-US" sz="2400" b="1" i="1" dirty="0">
                <a:solidFill>
                  <a:srgbClr val="FFFF00"/>
                </a:solidFill>
                <a:effectLst>
                  <a:outerShdw blurRad="38100" dist="38100" dir="2700000" algn="tl">
                    <a:srgbClr val="000000">
                      <a:alpha val="43137"/>
                    </a:srgbClr>
                  </a:outerShdw>
                </a:effectLst>
              </a:rPr>
              <a:t>, </a:t>
            </a:r>
            <a:r>
              <a:rPr lang="en-US" sz="2400" b="1" i="1" dirty="0" smtClean="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where  </a:t>
            </a:r>
            <a:r>
              <a:rPr lang="en-US" sz="2400" b="1" i="1" dirty="0" smtClean="0">
                <a:solidFill>
                  <a:srgbClr val="FFFF00"/>
                </a:solidFill>
                <a:effectLst>
                  <a:outerShdw blurRad="38100" dist="38100" dir="2700000" algn="tl">
                    <a:srgbClr val="000000">
                      <a:alpha val="43137"/>
                    </a:srgbClr>
                  </a:outerShdw>
                </a:effectLst>
              </a:rPr>
              <a:t>U</a:t>
            </a:r>
            <a:r>
              <a:rPr lang="en-US" sz="2400" b="1" i="1" baseline="-25000" dirty="0" smtClean="0">
                <a:solidFill>
                  <a:srgbClr val="FFFF00"/>
                </a:solidFill>
                <a:effectLst>
                  <a:outerShdw blurRad="38100" dist="38100" dir="2700000" algn="tl">
                    <a:srgbClr val="000000">
                      <a:alpha val="43137"/>
                    </a:srgbClr>
                  </a:outerShdw>
                </a:effectLst>
              </a:rPr>
              <a:t>e</a:t>
            </a:r>
            <a:r>
              <a:rPr lang="en-US" sz="2400" b="1" i="1" dirty="0" smtClean="0">
                <a:solidFill>
                  <a:srgbClr val="FFFF00"/>
                </a:solidFill>
                <a:effectLst>
                  <a:outerShdw blurRad="38100" dist="38100" dir="2700000" algn="tl">
                    <a:srgbClr val="000000">
                      <a:alpha val="43137"/>
                    </a:srgbClr>
                  </a:outerShdw>
                </a:effectLst>
              </a:rPr>
              <a:t> </a:t>
            </a:r>
            <a:r>
              <a:rPr lang="en-US" sz="2400" b="1" i="1" dirty="0">
                <a:solidFill>
                  <a:srgbClr val="FFFF00"/>
                </a:solidFill>
                <a:effectLst>
                  <a:outerShdw blurRad="38100" dist="38100" dir="2700000" algn="tl">
                    <a:srgbClr val="000000">
                      <a:alpha val="43137"/>
                    </a:srgbClr>
                  </a:outerShdw>
                </a:effectLst>
              </a:rPr>
              <a:t>= </a:t>
            </a:r>
            <a:r>
              <a:rPr lang="en-US" sz="2400" b="1" i="1" dirty="0" smtClean="0">
                <a:solidFill>
                  <a:srgbClr val="FFFF00"/>
                </a:solidFill>
                <a:effectLst>
                  <a:outerShdw blurRad="38100" dist="38100" dir="2700000" algn="tl">
                    <a:srgbClr val="000000">
                      <a:alpha val="43137"/>
                    </a:srgbClr>
                  </a:outerShdw>
                </a:effectLst>
              </a:rPr>
              <a:t>e</a:t>
            </a:r>
            <a:r>
              <a:rPr lang="en-US" sz="2400" b="1" i="1" baseline="30000" dirty="0" smtClean="0">
                <a:solidFill>
                  <a:srgbClr val="FFFF00"/>
                </a:solidFill>
                <a:effectLst>
                  <a:outerShdw blurRad="38100" dist="38100" dir="2700000" algn="tl">
                    <a:srgbClr val="000000">
                      <a:alpha val="43137"/>
                    </a:srgbClr>
                  </a:outerShdw>
                </a:effectLst>
              </a:rPr>
              <a:t>2</a:t>
            </a:r>
            <a:r>
              <a:rPr lang="en-US" sz="2400" b="1" i="1" dirty="0" smtClean="0">
                <a:solidFill>
                  <a:srgbClr val="FFFF00"/>
                </a:solidFill>
                <a:effectLst>
                  <a:outerShdw blurRad="38100" dist="38100" dir="2700000" algn="tl">
                    <a:srgbClr val="000000">
                      <a:alpha val="43137"/>
                    </a:srgbClr>
                  </a:outerShdw>
                </a:effectLst>
              </a:rPr>
              <a:t>/R</a:t>
            </a:r>
            <a:r>
              <a:rPr lang="en-US" sz="2400" b="1" i="1" baseline="-25000" dirty="0" smtClean="0">
                <a:solidFill>
                  <a:srgbClr val="FFFF00"/>
                </a:solidFill>
                <a:effectLst>
                  <a:outerShdw blurRad="38100" dist="38100" dir="2700000" algn="tl">
                    <a:srgbClr val="000000">
                      <a:alpha val="43137"/>
                    </a:srgbClr>
                  </a:outerShdw>
                </a:effectLst>
              </a:rPr>
              <a:t>a</a:t>
            </a:r>
            <a:r>
              <a:rPr lang="en-US" sz="2400" b="1" dirty="0" smtClean="0">
                <a:solidFill>
                  <a:srgbClr val="FFFF00"/>
                </a:solidFill>
                <a:effectLst>
                  <a:outerShdw blurRad="38100" dist="38100" dir="2700000" algn="tl">
                    <a:srgbClr val="000000">
                      <a:alpha val="43137"/>
                    </a:srgbClr>
                  </a:outerShdw>
                </a:effectLst>
              </a:rPr>
              <a:t>.  For  the </a:t>
            </a:r>
            <a:r>
              <a:rPr lang="en-US" sz="2400" b="1" dirty="0">
                <a:solidFill>
                  <a:srgbClr val="FFFF00"/>
                </a:solidFill>
                <a:effectLst>
                  <a:outerShdw blurRad="38100" dist="38100" dir="2700000" algn="tl">
                    <a:srgbClr val="000000">
                      <a:alpha val="43137"/>
                    </a:srgbClr>
                  </a:outerShdw>
                </a:effectLst>
              </a:rPr>
              <a:t>unexcited </a:t>
            </a:r>
            <a:r>
              <a:rPr lang="en-US" sz="2400" b="1" dirty="0" smtClean="0">
                <a:solidFill>
                  <a:srgbClr val="FFFF00"/>
                </a:solidFill>
                <a:effectLst>
                  <a:outerShdw blurRad="38100" dist="38100" dir="2700000" algn="tl">
                    <a:srgbClr val="000000">
                      <a:alpha val="43137"/>
                    </a:srgbClr>
                  </a:outerShdw>
                </a:effectLst>
              </a:rPr>
              <a:t> hydrogen  atom</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 </a:t>
            </a:r>
            <a:r>
              <a:rPr lang="en-US" sz="2400" b="1" i="1" dirty="0" smtClean="0">
                <a:solidFill>
                  <a:srgbClr val="FFFF00"/>
                </a:solidFill>
                <a:effectLst>
                  <a:outerShdw blurRad="38100" dist="38100" dir="2700000" algn="tl">
                    <a:srgbClr val="000000">
                      <a:alpha val="43137"/>
                    </a:srgbClr>
                  </a:outerShdw>
                </a:effectLst>
              </a:rPr>
              <a:t>U</a:t>
            </a:r>
            <a:r>
              <a:rPr lang="en-US" sz="2400" b="1" i="1" baseline="-25000" dirty="0" smtClean="0">
                <a:solidFill>
                  <a:srgbClr val="FFFF00"/>
                </a:solidFill>
                <a:effectLst>
                  <a:outerShdw blurRad="38100" dist="38100" dir="2700000" algn="tl">
                    <a:srgbClr val="000000">
                      <a:alpha val="43137"/>
                    </a:srgbClr>
                  </a:outerShdw>
                </a:effectLst>
              </a:rPr>
              <a:t>e</a:t>
            </a:r>
            <a:r>
              <a:rPr lang="en-US" sz="2400" b="1" i="1" dirty="0" smtClean="0">
                <a:solidFill>
                  <a:srgbClr val="FFFF00"/>
                </a:solidFill>
                <a:effectLst>
                  <a:outerShdw blurRad="38100" dist="38100" dir="2700000" algn="tl">
                    <a:srgbClr val="000000">
                      <a:alpha val="43137"/>
                    </a:srgbClr>
                  </a:outerShdw>
                </a:effectLst>
              </a:rPr>
              <a:t> </a:t>
            </a:r>
            <a:r>
              <a:rPr lang="en-US" sz="2400" b="1" i="1" dirty="0">
                <a:solidFill>
                  <a:srgbClr val="FFFF00"/>
                </a:solidFill>
                <a:effectLst>
                  <a:outerShdw blurRad="38100" dist="38100" dir="2700000" algn="tl">
                    <a:srgbClr val="000000">
                      <a:alpha val="43137"/>
                    </a:srgbClr>
                  </a:outerShdw>
                </a:effectLst>
              </a:rPr>
              <a:t>= 27 eV</a:t>
            </a:r>
            <a:r>
              <a:rPr lang="en-US" sz="2400" b="1" dirty="0" smtClean="0">
                <a:solidFill>
                  <a:srgbClr val="FFFF00"/>
                </a:solidFill>
                <a:effectLst>
                  <a:outerShdw blurRad="38100" dist="38100" dir="2700000" algn="tl">
                    <a:srgbClr val="000000">
                      <a:alpha val="43137"/>
                    </a:srgbClr>
                  </a:outerShdw>
                </a:effectLst>
              </a:rPr>
              <a:t>.</a:t>
            </a:r>
            <a:endParaRPr lang="en-US" sz="2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1676400" y="3962400"/>
            <a:ext cx="1752600" cy="381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174829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80</a:t>
            </a:fld>
            <a:endParaRPr lang="en-US" dirty="0"/>
          </a:p>
        </p:txBody>
      </p:sp>
      <p:pic>
        <p:nvPicPr>
          <p:cNvPr id="3074" name="Picture 2" descr="C:\Users\Tsyganov\Documents\UTSW current\archive 8-15-12 current\Package 1-13-11 current\Cold Fusion Company\Флорида\флорида\фото\DSC028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850" y="859330"/>
            <a:ext cx="7880350" cy="52366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76200"/>
            <a:ext cx="9331111" cy="584775"/>
          </a:xfrm>
          <a:prstGeom prst="rect">
            <a:avLst/>
          </a:prstGeom>
          <a:noFill/>
        </p:spPr>
        <p:txBody>
          <a:bodyPr wrap="square" rtlCol="0">
            <a:spAutoFit/>
          </a:bodyPr>
          <a:lstStyle/>
          <a:p>
            <a:pPr algn="ctr"/>
            <a:r>
              <a:rPr lang="ru-RU" sz="3200" b="1" i="1" dirty="0" smtClean="0">
                <a:solidFill>
                  <a:srgbClr val="FFFF00"/>
                </a:solidFill>
                <a:effectLst>
                  <a:outerShdw blurRad="38100" dist="38100" dir="2700000" algn="tl">
                    <a:srgbClr val="000000">
                      <a:alpha val="43137"/>
                    </a:srgbClr>
                  </a:outerShdw>
                </a:effectLst>
              </a:rPr>
              <a:t>RASA</a:t>
            </a:r>
            <a:r>
              <a:rPr lang="en-US" sz="3200" b="1" i="1" dirty="0" smtClean="0">
                <a:solidFill>
                  <a:srgbClr val="FFFF00"/>
                </a:solidFill>
                <a:effectLst>
                  <a:outerShdw blurRad="38100" dist="38100" dir="2700000" algn="tl">
                    <a:srgbClr val="000000">
                      <a:alpha val="43137"/>
                    </a:srgbClr>
                  </a:outerShdw>
                </a:effectLst>
              </a:rPr>
              <a:t>,  </a:t>
            </a:r>
            <a:r>
              <a:rPr lang="ru-RU" sz="3200" b="1" i="1" dirty="0" smtClean="0">
                <a:solidFill>
                  <a:srgbClr val="FFFF00"/>
                </a:solidFill>
                <a:effectLst>
                  <a:outerShdw blurRad="38100" dist="38100" dir="2700000" algn="tl">
                    <a:srgbClr val="000000">
                      <a:alpha val="43137"/>
                    </a:srgbClr>
                  </a:outerShdw>
                </a:effectLst>
              </a:rPr>
              <a:t>8-10 </a:t>
            </a:r>
            <a:r>
              <a:rPr lang="en-US" sz="3200" b="1" i="1" dirty="0" smtClean="0">
                <a:solidFill>
                  <a:srgbClr val="FFFF00"/>
                </a:solidFill>
                <a:effectLst>
                  <a:outerShdw blurRad="38100" dist="38100" dir="2700000" algn="tl">
                    <a:srgbClr val="000000">
                      <a:alpha val="43137"/>
                    </a:srgbClr>
                  </a:outerShdw>
                </a:effectLst>
              </a:rPr>
              <a:t>  November </a:t>
            </a:r>
            <a:r>
              <a:rPr lang="ru-RU" sz="3200" b="1" i="1" dirty="0" smtClean="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a:t>
            </a:r>
            <a:r>
              <a:rPr lang="ru-RU" sz="3200" b="1" i="1" dirty="0" smtClean="0">
                <a:solidFill>
                  <a:srgbClr val="FFFF00"/>
                </a:solidFill>
                <a:effectLst>
                  <a:outerShdw blurRad="38100" dist="38100" dir="2700000" algn="tl">
                    <a:srgbClr val="000000">
                      <a:alpha val="43137"/>
                    </a:srgbClr>
                  </a:outerShdw>
                </a:effectLst>
              </a:rPr>
              <a:t>2013</a:t>
            </a:r>
            <a:r>
              <a:rPr lang="ru-RU" sz="3200" b="1" i="1" dirty="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Clearwater  Beach</a:t>
            </a:r>
            <a:r>
              <a:rPr lang="ru-RU" sz="3200" b="1" i="1" dirty="0" smtClean="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FL</a:t>
            </a:r>
            <a:endParaRPr lang="ru-RU" sz="3200" b="1" i="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9557844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81</a:t>
            </a:fld>
            <a:endParaRPr lang="en-US" dirty="0"/>
          </a:p>
        </p:txBody>
      </p:sp>
      <p:pic>
        <p:nvPicPr>
          <p:cNvPr id="4098" name="Picture 2" descr="C:\Users\Tsyganov\Documents\UTSW current\archive 8-15-12 current\Package 1-13-11 current\Cold Fusion Company\Флорида\флорида\фото\DSC029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64" y="737175"/>
            <a:ext cx="8099291" cy="5382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550" y="152400"/>
            <a:ext cx="9363461" cy="584775"/>
          </a:xfrm>
          <a:prstGeom prst="rect">
            <a:avLst/>
          </a:prstGeom>
          <a:noFill/>
        </p:spPr>
        <p:txBody>
          <a:bodyPr wrap="none" rtlCol="0">
            <a:spAutoFit/>
          </a:bodyPr>
          <a:lstStyle/>
          <a:p>
            <a:pPr algn="ctr"/>
            <a:r>
              <a:rPr lang="ru-RU" sz="3200" b="1" i="1" dirty="0" smtClean="0">
                <a:solidFill>
                  <a:srgbClr val="FFFF00"/>
                </a:solidFill>
                <a:effectLst>
                  <a:outerShdw blurRad="38100" dist="38100" dir="2700000" algn="tl">
                    <a:srgbClr val="000000">
                      <a:alpha val="43137"/>
                    </a:srgbClr>
                  </a:outerShdw>
                </a:effectLst>
              </a:rPr>
              <a:t>RASA</a:t>
            </a:r>
            <a:r>
              <a:rPr lang="en-US" sz="3200" b="1" i="1" dirty="0" smtClean="0">
                <a:solidFill>
                  <a:srgbClr val="FFFF00"/>
                </a:solidFill>
                <a:effectLst>
                  <a:outerShdw blurRad="38100" dist="38100" dir="2700000" algn="tl">
                    <a:srgbClr val="000000">
                      <a:alpha val="43137"/>
                    </a:srgbClr>
                  </a:outerShdw>
                </a:effectLst>
              </a:rPr>
              <a:t>,  </a:t>
            </a:r>
            <a:r>
              <a:rPr lang="ru-RU" sz="3200" b="1" i="1" dirty="0" smtClean="0">
                <a:solidFill>
                  <a:srgbClr val="FFFF00"/>
                </a:solidFill>
                <a:effectLst>
                  <a:outerShdw blurRad="38100" dist="38100" dir="2700000" algn="tl">
                    <a:srgbClr val="000000">
                      <a:alpha val="43137"/>
                    </a:srgbClr>
                  </a:outerShdw>
                </a:effectLst>
              </a:rPr>
              <a:t>8-10 </a:t>
            </a:r>
            <a:r>
              <a:rPr lang="en-US" sz="3200" b="1" i="1" dirty="0" smtClean="0">
                <a:solidFill>
                  <a:srgbClr val="FFFF00"/>
                </a:solidFill>
                <a:effectLst>
                  <a:outerShdw blurRad="38100" dist="38100" dir="2700000" algn="tl">
                    <a:srgbClr val="000000">
                      <a:alpha val="43137"/>
                    </a:srgbClr>
                  </a:outerShdw>
                </a:effectLst>
              </a:rPr>
              <a:t>  November </a:t>
            </a:r>
            <a:r>
              <a:rPr lang="ru-RU" sz="3200" b="1" i="1" dirty="0" smtClean="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a:t>
            </a:r>
            <a:r>
              <a:rPr lang="ru-RU" sz="3200" b="1" i="1" dirty="0" smtClean="0">
                <a:solidFill>
                  <a:srgbClr val="FFFF00"/>
                </a:solidFill>
                <a:effectLst>
                  <a:outerShdw blurRad="38100" dist="38100" dir="2700000" algn="tl">
                    <a:srgbClr val="000000">
                      <a:alpha val="43137"/>
                    </a:srgbClr>
                  </a:outerShdw>
                </a:effectLst>
              </a:rPr>
              <a:t>2013</a:t>
            </a:r>
            <a:r>
              <a:rPr lang="ru-RU" sz="3200" b="1" i="1" dirty="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Clearwater  Beach</a:t>
            </a:r>
            <a:r>
              <a:rPr lang="ru-RU" sz="3200" b="1" i="1" dirty="0" smtClean="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FL</a:t>
            </a:r>
            <a:endParaRPr lang="ru-RU" sz="3200" b="1" i="1" dirty="0">
              <a:solidFill>
                <a:srgbClr val="FFFF00"/>
              </a:solidFill>
              <a:effectLst>
                <a:outerShdw blurRad="38100" dist="38100" dir="2700000" algn="tl">
                  <a:srgbClr val="000000">
                    <a:alpha val="43137"/>
                  </a:srgbClr>
                </a:outerShdw>
              </a:effectLst>
            </a:endParaRPr>
          </a:p>
        </p:txBody>
      </p:sp>
      <p:pic>
        <p:nvPicPr>
          <p:cNvPr id="7" name="Picture 4" descr="C:\Users\Tsyganov\Documents\UTSW current\archive 8-15-12 current\Package 1-13-11 current\Channeling 2014\доклад в Дубне\петровски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738084"/>
            <a:ext cx="2754063" cy="15479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6172200" y="2286000"/>
            <a:ext cx="0" cy="304800"/>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3936400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82</a:t>
            </a:fld>
            <a:endParaRPr lang="en-US" dirty="0"/>
          </a:p>
        </p:txBody>
      </p:sp>
      <p:pic>
        <p:nvPicPr>
          <p:cNvPr id="4098" name="Picture 2" descr="C:\Users\Tsyganov\Documents\UTSW current\archive 8-15-12 current\Package 1-13-11 current\Cold Fusion Company\Флорида\флорида\окончательные доклады русский и английский\доклад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685800"/>
            <a:ext cx="5334000" cy="54924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61" y="0"/>
            <a:ext cx="9363461" cy="584775"/>
          </a:xfrm>
          <a:prstGeom prst="rect">
            <a:avLst/>
          </a:prstGeom>
          <a:noFill/>
        </p:spPr>
        <p:txBody>
          <a:bodyPr wrap="none" rtlCol="0">
            <a:spAutoFit/>
          </a:bodyPr>
          <a:lstStyle/>
          <a:p>
            <a:pPr algn="ctr"/>
            <a:r>
              <a:rPr lang="ru-RU" sz="3200" b="1" i="1" dirty="0" smtClean="0">
                <a:solidFill>
                  <a:srgbClr val="FFFF00"/>
                </a:solidFill>
                <a:effectLst>
                  <a:outerShdw blurRad="38100" dist="38100" dir="2700000" algn="tl">
                    <a:srgbClr val="000000">
                      <a:alpha val="43137"/>
                    </a:srgbClr>
                  </a:outerShdw>
                </a:effectLst>
              </a:rPr>
              <a:t>RASA</a:t>
            </a:r>
            <a:r>
              <a:rPr lang="en-US" sz="3200" b="1" i="1" dirty="0" smtClean="0">
                <a:solidFill>
                  <a:srgbClr val="FFFF00"/>
                </a:solidFill>
                <a:effectLst>
                  <a:outerShdw blurRad="38100" dist="38100" dir="2700000" algn="tl">
                    <a:srgbClr val="000000">
                      <a:alpha val="43137"/>
                    </a:srgbClr>
                  </a:outerShdw>
                </a:effectLst>
              </a:rPr>
              <a:t>,  </a:t>
            </a:r>
            <a:r>
              <a:rPr lang="ru-RU" sz="3200" b="1" i="1" dirty="0" smtClean="0">
                <a:solidFill>
                  <a:srgbClr val="FFFF00"/>
                </a:solidFill>
                <a:effectLst>
                  <a:outerShdw blurRad="38100" dist="38100" dir="2700000" algn="tl">
                    <a:srgbClr val="000000">
                      <a:alpha val="43137"/>
                    </a:srgbClr>
                  </a:outerShdw>
                </a:effectLst>
              </a:rPr>
              <a:t>8-10 </a:t>
            </a:r>
            <a:r>
              <a:rPr lang="en-US" sz="3200" b="1" i="1" dirty="0" smtClean="0">
                <a:solidFill>
                  <a:srgbClr val="FFFF00"/>
                </a:solidFill>
                <a:effectLst>
                  <a:outerShdw blurRad="38100" dist="38100" dir="2700000" algn="tl">
                    <a:srgbClr val="000000">
                      <a:alpha val="43137"/>
                    </a:srgbClr>
                  </a:outerShdw>
                </a:effectLst>
              </a:rPr>
              <a:t>  November </a:t>
            </a:r>
            <a:r>
              <a:rPr lang="ru-RU" sz="3200" b="1" i="1" dirty="0" smtClean="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a:t>
            </a:r>
            <a:r>
              <a:rPr lang="ru-RU" sz="3200" b="1" i="1" dirty="0" smtClean="0">
                <a:solidFill>
                  <a:srgbClr val="FFFF00"/>
                </a:solidFill>
                <a:effectLst>
                  <a:outerShdw blurRad="38100" dist="38100" dir="2700000" algn="tl">
                    <a:srgbClr val="000000">
                      <a:alpha val="43137"/>
                    </a:srgbClr>
                  </a:outerShdw>
                </a:effectLst>
              </a:rPr>
              <a:t>2013</a:t>
            </a:r>
            <a:r>
              <a:rPr lang="ru-RU" sz="3200" b="1" i="1" dirty="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Clearwater  Beach</a:t>
            </a:r>
            <a:r>
              <a:rPr lang="ru-RU" sz="3200" b="1" i="1" dirty="0" smtClean="0">
                <a:solidFill>
                  <a:srgbClr val="FFFF00"/>
                </a:solidFill>
                <a:effectLst>
                  <a:outerShdw blurRad="38100" dist="38100" dir="2700000" algn="tl">
                    <a:srgbClr val="000000">
                      <a:alpha val="43137"/>
                    </a:srgbClr>
                  </a:outerShdw>
                </a:effectLst>
              </a:rPr>
              <a:t>, </a:t>
            </a:r>
            <a:r>
              <a:rPr lang="en-US" sz="3200" b="1" i="1" dirty="0" smtClean="0">
                <a:solidFill>
                  <a:srgbClr val="FFFF00"/>
                </a:solidFill>
                <a:effectLst>
                  <a:outerShdw blurRad="38100" dist="38100" dir="2700000" algn="tl">
                    <a:srgbClr val="000000">
                      <a:alpha val="43137"/>
                    </a:srgbClr>
                  </a:outerShdw>
                </a:effectLst>
              </a:rPr>
              <a:t> FL</a:t>
            </a:r>
            <a:endParaRPr lang="ru-RU" sz="3200" b="1"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9270572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83</a:t>
            </a:fld>
            <a:endParaRPr lang="en-US" dirty="0">
              <a:solidFill>
                <a:prstClr val="black">
                  <a:tint val="75000"/>
                </a:prstClr>
              </a:solidFill>
            </a:endParaRPr>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4" name="Rectangle 3"/>
          <p:cNvSpPr/>
          <p:nvPr/>
        </p:nvSpPr>
        <p:spPr>
          <a:xfrm>
            <a:off x="228600" y="3581400"/>
            <a:ext cx="8686800" cy="1077218"/>
          </a:xfrm>
          <a:prstGeom prst="rect">
            <a:avLst/>
          </a:prstGeom>
        </p:spPr>
        <p:txBody>
          <a:bodyPr wrap="square">
            <a:spAutoFit/>
          </a:bodyPr>
          <a:lstStyle/>
          <a:p>
            <a:r>
              <a:rPr lang="en-US" sz="1600" dirty="0">
                <a:solidFill>
                  <a:srgbClr val="FFFF00"/>
                </a:solidFill>
                <a:effectLst>
                  <a:outerShdw blurRad="38100" dist="38100" dir="2700000" algn="tl">
                    <a:srgbClr val="000000">
                      <a:alpha val="43137"/>
                    </a:srgbClr>
                  </a:outerShdw>
                </a:effectLst>
              </a:rPr>
              <a:t>http://science-tv.jinr.ru/?</a:t>
            </a:r>
            <a:r>
              <a:rPr lang="en-US" sz="1600" dirty="0" smtClean="0">
                <a:solidFill>
                  <a:srgbClr val="FFFF00"/>
                </a:solidFill>
                <a:effectLst>
                  <a:outerShdw blurRad="38100" dist="38100" dir="2700000" algn="tl">
                    <a:srgbClr val="000000">
                      <a:alpha val="43137"/>
                    </a:srgbClr>
                  </a:outerShdw>
                </a:effectLst>
              </a:rPr>
              <a:t>p=2442#more-2442</a:t>
            </a:r>
          </a:p>
          <a:p>
            <a:r>
              <a:rPr lang="en-US" sz="1600" dirty="0" smtClean="0">
                <a:solidFill>
                  <a:srgbClr val="FFFF00"/>
                </a:solidFill>
                <a:effectLst>
                  <a:outerShdw blurRad="38100" dist="38100" dir="2700000" algn="tl">
                    <a:srgbClr val="000000">
                      <a:alpha val="43137"/>
                    </a:srgbClr>
                  </a:outerShdw>
                </a:effectLst>
              </a:rPr>
              <a:t>https</a:t>
            </a:r>
            <a:r>
              <a:rPr lang="en-US" sz="1600" dirty="0">
                <a:solidFill>
                  <a:srgbClr val="FFFF00"/>
                </a:solidFill>
                <a:effectLst>
                  <a:outerShdw blurRad="38100" dist="38100" dir="2700000" algn="tl">
                    <a:srgbClr val="000000">
                      <a:alpha val="43137"/>
                    </a:srgbClr>
                  </a:outerShdw>
                </a:effectLst>
              </a:rPr>
              <a:t>://</a:t>
            </a:r>
            <a:r>
              <a:rPr lang="en-US" sz="1600" dirty="0" smtClean="0">
                <a:solidFill>
                  <a:srgbClr val="FFFF00"/>
                </a:solidFill>
                <a:effectLst>
                  <a:outerShdw blurRad="38100" dist="38100" dir="2700000" algn="tl">
                    <a:srgbClr val="000000">
                      <a:alpha val="43137"/>
                    </a:srgbClr>
                  </a:outerShdw>
                </a:effectLst>
              </a:rPr>
              <a:t>www.youtube.com/watch?v=oVREaeowqJ8&amp;list=PLHorZmSbM-E4Xydx6Z6xmYPDur5ZBLCvj</a:t>
            </a:r>
          </a:p>
          <a:p>
            <a:r>
              <a:rPr lang="en-US" sz="1600" dirty="0" smtClean="0">
                <a:solidFill>
                  <a:srgbClr val="FFFF00"/>
                </a:solidFill>
                <a:effectLst>
                  <a:outerShdw blurRad="38100" dist="38100" dir="2700000" algn="tl">
                    <a:srgbClr val="000000">
                      <a:alpha val="43137"/>
                    </a:srgbClr>
                  </a:outerShdw>
                </a:effectLst>
              </a:rPr>
              <a:t>http</a:t>
            </a:r>
            <a:r>
              <a:rPr lang="en-US" sz="1600" dirty="0">
                <a:solidFill>
                  <a:srgbClr val="FFFF00"/>
                </a:solidFill>
                <a:effectLst>
                  <a:outerShdw blurRad="38100" dist="38100" dir="2700000" algn="tl">
                    <a:srgbClr val="000000">
                      <a:alpha val="43137"/>
                    </a:srgbClr>
                  </a:outerShdw>
                </a:effectLst>
              </a:rPr>
              <a:t>://</a:t>
            </a:r>
            <a:r>
              <a:rPr lang="en-US" sz="1600" dirty="0" smtClean="0">
                <a:solidFill>
                  <a:srgbClr val="FFFF00"/>
                </a:solidFill>
                <a:effectLst>
                  <a:outerShdw blurRad="38100" dist="38100" dir="2700000" algn="tl">
                    <a:srgbClr val="000000">
                      <a:alpha val="43137"/>
                    </a:srgbClr>
                  </a:outerShdw>
                </a:effectLst>
              </a:rPr>
              <a:t>www.coldfusion-power.com/dubna-jinr.html</a:t>
            </a:r>
            <a:endParaRPr lang="en-US" sz="1600" dirty="0" smtClean="0">
              <a:solidFill>
                <a:srgbClr val="FFFF00"/>
              </a:solidFill>
              <a:effectLst>
                <a:outerShdw blurRad="38100" dist="38100" dir="2700000" algn="tl">
                  <a:srgbClr val="000000">
                    <a:alpha val="43137"/>
                  </a:srgbClr>
                </a:outerShdw>
              </a:effectLst>
              <a:hlinkClick r:id="rId2"/>
            </a:endParaRPr>
          </a:p>
          <a:p>
            <a:r>
              <a:rPr lang="en-US" sz="1600" dirty="0">
                <a:solidFill>
                  <a:srgbClr val="FFFF00"/>
                </a:solidFill>
                <a:effectLst>
                  <a:outerShdw blurRad="38100" dist="38100" dir="2700000" algn="tl">
                    <a:srgbClr val="000000">
                      <a:alpha val="43137"/>
                    </a:srgbClr>
                  </a:outerShdw>
                </a:effectLst>
              </a:rPr>
              <a:t>http://</a:t>
            </a:r>
            <a:r>
              <a:rPr lang="en-US" sz="1600" dirty="0" smtClean="0">
                <a:solidFill>
                  <a:srgbClr val="FFFF00"/>
                </a:solidFill>
                <a:effectLst>
                  <a:outerShdw blurRad="38100" dist="38100" dir="2700000" algn="tl">
                    <a:srgbClr val="000000">
                      <a:alpha val="43137"/>
                    </a:srgbClr>
                  </a:outerShdw>
                </a:effectLst>
              </a:rPr>
              <a:t>coldfusionnow.org/joint-institute-of-nuclear-research-cold-fusion-seminar-video</a:t>
            </a:r>
            <a:endParaRPr lang="en-US" sz="16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152400" y="533400"/>
            <a:ext cx="8905874" cy="2677656"/>
          </a:xfrm>
          <a:prstGeom prst="rect">
            <a:avLst/>
          </a:prstGeom>
          <a:noFill/>
        </p:spPr>
        <p:txBody>
          <a:bodyPr wrap="square" rtlCol="0">
            <a:spAutoFit/>
          </a:bodyPr>
          <a:lstStyle/>
          <a:p>
            <a:r>
              <a:rPr lang="en-US" sz="2800" dirty="0" smtClean="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Recently (July </a:t>
            </a:r>
            <a:r>
              <a:rPr lang="en-US" sz="2800" b="1" i="1" dirty="0">
                <a:solidFill>
                  <a:srgbClr val="FFFF00"/>
                </a:solidFill>
                <a:effectLst>
                  <a:outerShdw blurRad="38100" dist="38100" dir="2700000" algn="tl">
                    <a:srgbClr val="000000">
                      <a:alpha val="43137"/>
                    </a:srgbClr>
                  </a:outerShdw>
                </a:effectLst>
              </a:rPr>
              <a:t>7,  </a:t>
            </a:r>
            <a:r>
              <a:rPr lang="en-US" sz="2800" b="1" i="1" dirty="0" smtClean="0">
                <a:solidFill>
                  <a:srgbClr val="FFFF00"/>
                </a:solidFill>
                <a:effectLst>
                  <a:outerShdw blurRad="38100" dist="38100" dir="2700000" algn="tl">
                    <a:srgbClr val="000000">
                      <a:alpha val="43137"/>
                    </a:srgbClr>
                  </a:outerShdw>
                </a:effectLst>
              </a:rPr>
              <a:t>2014)  the  talk  on  cold  fusion  process  was  </a:t>
            </a:r>
            <a:r>
              <a:rPr lang="en-US" sz="2800" b="1" i="1" dirty="0">
                <a:solidFill>
                  <a:srgbClr val="FFFF00"/>
                </a:solidFill>
                <a:effectLst>
                  <a:outerShdw blurRad="38100" dist="38100" dir="2700000" algn="tl">
                    <a:srgbClr val="000000">
                      <a:alpha val="43137"/>
                    </a:srgbClr>
                  </a:outerShdw>
                </a:effectLst>
              </a:rPr>
              <a:t>presented  </a:t>
            </a:r>
            <a:r>
              <a:rPr lang="en-US" sz="2800" b="1" i="1" dirty="0" smtClean="0">
                <a:solidFill>
                  <a:srgbClr val="FFFF00"/>
                </a:solidFill>
                <a:effectLst>
                  <a:outerShdw blurRad="38100" dist="38100" dir="2700000" algn="tl">
                    <a:srgbClr val="000000">
                      <a:alpha val="43137"/>
                    </a:srgbClr>
                  </a:outerShdw>
                </a:effectLst>
              </a:rPr>
              <a:t>in  Bogolyubov  Theoretical  Physics  Laboratory,  JINR,  Dubna.  </a:t>
            </a:r>
            <a:r>
              <a:rPr lang="en-US" sz="2800" b="1" i="1" dirty="0">
                <a:solidFill>
                  <a:srgbClr val="FFFF00"/>
                </a:solidFill>
                <a:effectLst>
                  <a:outerShdw blurRad="38100" dist="38100" dir="2700000" algn="tl">
                    <a:srgbClr val="000000">
                      <a:alpha val="43137"/>
                    </a:srgbClr>
                  </a:outerShdw>
                </a:effectLst>
              </a:rPr>
              <a:t>M</a:t>
            </a:r>
            <a:r>
              <a:rPr lang="en-US" sz="2800" b="1" i="1" dirty="0" smtClean="0">
                <a:solidFill>
                  <a:srgbClr val="FFFF00"/>
                </a:solidFill>
                <a:effectLst>
                  <a:outerShdw blurRad="38100" dist="38100" dir="2700000" algn="tl">
                    <a:srgbClr val="000000">
                      <a:alpha val="43137"/>
                    </a:srgbClr>
                  </a:outerShdw>
                </a:effectLst>
              </a:rPr>
              <a:t>y  </a:t>
            </a:r>
            <a:r>
              <a:rPr lang="en-US" sz="2800" b="1" i="1" dirty="0">
                <a:solidFill>
                  <a:srgbClr val="FFFF00"/>
                </a:solidFill>
                <a:effectLst>
                  <a:outerShdw blurRad="38100" dist="38100" dir="2700000" algn="tl">
                    <a:srgbClr val="000000">
                      <a:alpha val="43137"/>
                    </a:srgbClr>
                  </a:outerShdw>
                </a:effectLst>
              </a:rPr>
              <a:t>report </a:t>
            </a:r>
            <a:r>
              <a:rPr lang="en-US" sz="2800" b="1" i="1" dirty="0" smtClean="0">
                <a:solidFill>
                  <a:srgbClr val="FFFF00"/>
                </a:solidFill>
                <a:effectLst>
                  <a:outerShdw blurRad="38100" dist="38100" dir="2700000" algn="tl">
                    <a:srgbClr val="000000">
                      <a:alpha val="43137"/>
                    </a:srgbClr>
                  </a:outerShdw>
                </a:effectLst>
              </a:rPr>
              <a:t> “DD  fusion  </a:t>
            </a:r>
            <a:r>
              <a:rPr lang="en-US" sz="2800" b="1" i="1" dirty="0">
                <a:solidFill>
                  <a:srgbClr val="FFFF00"/>
                </a:solidFill>
                <a:effectLst>
                  <a:outerShdw blurRad="38100" dist="38100" dir="2700000" algn="tl">
                    <a:srgbClr val="000000">
                      <a:alpha val="43137"/>
                    </a:srgbClr>
                  </a:outerShdw>
                </a:effectLst>
              </a:rPr>
              <a:t>in </a:t>
            </a:r>
            <a:r>
              <a:rPr lang="en-US" sz="2800" b="1" i="1" dirty="0" smtClean="0">
                <a:solidFill>
                  <a:srgbClr val="FFFF00"/>
                </a:solidFill>
                <a:effectLst>
                  <a:outerShdw blurRad="38100" dist="38100" dir="2700000" algn="tl">
                    <a:srgbClr val="000000">
                      <a:alpha val="43137"/>
                    </a:srgbClr>
                  </a:outerShdw>
                </a:effectLst>
              </a:rPr>
              <a:t> conducting  crystals</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has  caused  a  fruitful  debate.</a:t>
            </a:r>
          </a:p>
          <a:p>
            <a:endParaRPr lang="en-US" sz="2800" b="1" i="1" dirty="0" smtClean="0">
              <a:solidFill>
                <a:srgbClr val="FFFF00"/>
              </a:solidFill>
              <a:effectLst>
                <a:outerShdw blurRad="38100" dist="38100" dir="2700000" algn="tl">
                  <a:srgbClr val="000000">
                    <a:alpha val="43137"/>
                  </a:srgbClr>
                </a:outerShdw>
              </a:effectLst>
            </a:endParaRPr>
          </a:p>
          <a:p>
            <a:r>
              <a:rPr lang="en-US" sz="2800" b="1" i="1" dirty="0" smtClean="0">
                <a:solidFill>
                  <a:srgbClr val="FFFF00"/>
                </a:solidFill>
                <a:effectLst>
                  <a:outerShdw blurRad="38100" dist="38100" dir="2700000" algn="tl">
                    <a:srgbClr val="000000">
                      <a:alpha val="43137"/>
                    </a:srgbClr>
                  </a:outerShdw>
                </a:effectLst>
              </a:rPr>
              <a:t>         Additional information:</a:t>
            </a:r>
            <a:endParaRPr lang="en-US" sz="28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50863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84</a:t>
            </a:fld>
            <a:endParaRPr lang="en-US" dirty="0">
              <a:solidFill>
                <a:prstClr val="black">
                  <a:tint val="75000"/>
                </a:prstClr>
              </a:solidFill>
            </a:endParaRPr>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4" name="TextBox 3"/>
          <p:cNvSpPr txBox="1"/>
          <p:nvPr/>
        </p:nvSpPr>
        <p:spPr>
          <a:xfrm>
            <a:off x="152400" y="76200"/>
            <a:ext cx="8839200" cy="954107"/>
          </a:xfrm>
          <a:prstGeom prst="rect">
            <a:avLst/>
          </a:prstGeom>
          <a:noFill/>
        </p:spPr>
        <p:txBody>
          <a:bodyPr wrap="square" rtlCol="0">
            <a:spAutoFit/>
          </a:bodyPr>
          <a:lstStyle/>
          <a:p>
            <a:pPr algn="ctr"/>
            <a:r>
              <a:rPr lang="en-US" sz="2800" b="1" i="1" dirty="0" smtClean="0">
                <a:solidFill>
                  <a:srgbClr val="FFFF00"/>
                </a:solidFill>
                <a:effectLst>
                  <a:outerShdw blurRad="38100" dist="38100" dir="2700000" algn="tl">
                    <a:srgbClr val="000000">
                      <a:alpha val="43137"/>
                    </a:srgbClr>
                  </a:outerShdw>
                </a:effectLst>
              </a:rPr>
              <a:t>Joint  Institute  for  Nuclear  Research,  Bogolyubov Laboratory  of  Theoretical  Physics,  Dubna</a:t>
            </a:r>
            <a:r>
              <a:rPr lang="en-US" sz="2800" b="1" i="1" dirty="0">
                <a:solidFill>
                  <a:srgbClr val="FFFF00"/>
                </a:solidFill>
                <a:effectLst>
                  <a:outerShdw blurRad="38100" dist="38100" dir="2700000" algn="tl">
                    <a:srgbClr val="000000">
                      <a:alpha val="43137"/>
                    </a:srgbClr>
                  </a:outerShdw>
                </a:effectLst>
              </a:rPr>
              <a:t>, </a:t>
            </a:r>
            <a:r>
              <a:rPr lang="en-US" sz="2800" b="1" i="1" dirty="0" smtClean="0">
                <a:solidFill>
                  <a:srgbClr val="FFFF00"/>
                </a:solidFill>
                <a:effectLst>
                  <a:outerShdw blurRad="38100" dist="38100" dir="2700000" algn="tl">
                    <a:srgbClr val="000000">
                      <a:alpha val="43137"/>
                    </a:srgbClr>
                  </a:outerShdw>
                </a:effectLst>
              </a:rPr>
              <a:t> July  7,  2014</a:t>
            </a:r>
          </a:p>
        </p:txBody>
      </p:sp>
      <p:pic>
        <p:nvPicPr>
          <p:cNvPr id="3074" name="Picture 2" descr="C:\Users\Tsyganov\Documents\UTSW current\archive 8-15-12 current\Package 1-13-11 current\Channeling 2014\доклад на конференции\доклад на Капри\t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1" y="1143000"/>
            <a:ext cx="4272914" cy="2167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Tsyganov\Documents\UTSW current\archive 8-15-12 current\Package 1-13-11 current\Channeling 2014\доклад на конференции\доклад на Капри\tsyganov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628" y="1143000"/>
            <a:ext cx="4329772" cy="2171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3681709"/>
            <a:ext cx="4304543" cy="2166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C:\Users\Tsyganov\Documents\UTSW current\archive 8-15-12 current\Package 1-13-11 current\Channeling 2014\доклад на конференции\доклад на Капри\tsyganov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675355"/>
            <a:ext cx="4304201" cy="217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606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85</a:t>
            </a:fld>
            <a:endParaRPr lang="en-US" dirty="0">
              <a:solidFill>
                <a:prstClr val="black">
                  <a:tint val="75000"/>
                </a:prstClr>
              </a:solidFill>
            </a:endParaRPr>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5" name="Rectangle 4"/>
          <p:cNvSpPr/>
          <p:nvPr/>
        </p:nvSpPr>
        <p:spPr>
          <a:xfrm>
            <a:off x="3248025" y="0"/>
            <a:ext cx="2619375" cy="646331"/>
          </a:xfrm>
          <a:prstGeom prst="rect">
            <a:avLst/>
          </a:prstGeom>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ITER</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Project</a:t>
            </a:r>
            <a:endParaRPr lang="en-US"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393092" y="1371600"/>
            <a:ext cx="8446108" cy="3108543"/>
          </a:xfrm>
          <a:prstGeom prst="rect">
            <a:avLst/>
          </a:prstGeom>
          <a:noFill/>
        </p:spPr>
        <p:txBody>
          <a:bodyPr wrap="square" rtlCol="0">
            <a:spAutoFit/>
          </a:bodyPr>
          <a:lstStyle/>
          <a:p>
            <a:r>
              <a:rPr lang="en-US" sz="2800" dirty="0">
                <a:solidFill>
                  <a:srgbClr val="FFFF00"/>
                </a:solidFill>
                <a:effectLst>
                  <a:outerShdw blurRad="38100" dist="38100" dir="2700000" algn="tl">
                    <a:srgbClr val="000000">
                      <a:alpha val="43137"/>
                    </a:srgbClr>
                  </a:outerShdw>
                </a:effectLst>
              </a:rPr>
              <a:t>Tokamaks were invented in the </a:t>
            </a:r>
            <a:r>
              <a:rPr lang="en-US" sz="2800" dirty="0">
                <a:solidFill>
                  <a:srgbClr val="FFFF00"/>
                </a:solidFill>
                <a:effectLst>
                  <a:outerShdw blurRad="38100" dist="38100" dir="2700000" algn="tl">
                    <a:srgbClr val="000000">
                      <a:alpha val="43137"/>
                    </a:srgbClr>
                  </a:outerShdw>
                </a:effectLst>
              </a:rPr>
              <a:t>1950s</a:t>
            </a:r>
            <a:r>
              <a:rPr lang="en-US" sz="2800" dirty="0">
                <a:solidFill>
                  <a:srgbClr val="FFFF00"/>
                </a:solidFill>
                <a:effectLst>
                  <a:outerShdw blurRad="38100" dist="38100" dir="2700000" algn="tl">
                    <a:srgbClr val="000000">
                      <a:alpha val="43137"/>
                    </a:srgbClr>
                  </a:outerShdw>
                </a:effectLst>
              </a:rPr>
              <a:t> by Soviet physicists </a:t>
            </a:r>
            <a:endParaRPr lang="en-US" sz="2800" dirty="0" smtClean="0">
              <a:solidFill>
                <a:srgbClr val="FFFF00"/>
              </a:solidFill>
              <a:effectLst>
                <a:outerShdw blurRad="38100" dist="38100" dir="2700000" algn="tl">
                  <a:srgbClr val="000000">
                    <a:alpha val="43137"/>
                  </a:srgbClr>
                </a:outerShdw>
              </a:effectLst>
            </a:endParaRPr>
          </a:p>
          <a:p>
            <a:r>
              <a:rPr lang="en-US" sz="2800" dirty="0" smtClean="0">
                <a:solidFill>
                  <a:srgbClr val="FC80D9"/>
                </a:solidFill>
                <a:effectLst>
                  <a:outerShdw blurRad="38100" dist="38100" dir="2700000" algn="tl">
                    <a:srgbClr val="000000">
                      <a:alpha val="43137"/>
                    </a:srgbClr>
                  </a:outerShdw>
                </a:effectLst>
              </a:rPr>
              <a:t>Igor </a:t>
            </a:r>
            <a:r>
              <a:rPr lang="en-US" sz="2800" dirty="0">
                <a:solidFill>
                  <a:srgbClr val="FC80D9"/>
                </a:solidFill>
                <a:effectLst>
                  <a:outerShdw blurRad="38100" dist="38100" dir="2700000" algn="tl">
                    <a:srgbClr val="000000">
                      <a:alpha val="43137"/>
                    </a:srgbClr>
                  </a:outerShdw>
                </a:effectLst>
              </a:rPr>
              <a:t>Tamm </a:t>
            </a:r>
            <a:r>
              <a:rPr lang="en-US" sz="2800" dirty="0">
                <a:solidFill>
                  <a:srgbClr val="FFFF00"/>
                </a:solidFill>
                <a:effectLst>
                  <a:outerShdw blurRad="38100" dist="38100" dir="2700000" algn="tl">
                    <a:srgbClr val="000000">
                      <a:alpha val="43137"/>
                    </a:srgbClr>
                  </a:outerShdw>
                </a:effectLst>
              </a:rPr>
              <a:t>and </a:t>
            </a:r>
            <a:r>
              <a:rPr lang="en-US" sz="2800" dirty="0">
                <a:solidFill>
                  <a:srgbClr val="FC80D9"/>
                </a:solidFill>
                <a:effectLst>
                  <a:outerShdw blurRad="38100" dist="38100" dir="2700000" algn="tl">
                    <a:srgbClr val="000000">
                      <a:alpha val="43137"/>
                    </a:srgbClr>
                  </a:outerShdw>
                </a:effectLst>
              </a:rPr>
              <a:t>Andrei </a:t>
            </a:r>
            <a:r>
              <a:rPr lang="en-US" sz="2800" dirty="0" smtClean="0">
                <a:solidFill>
                  <a:srgbClr val="FC80D9"/>
                </a:solidFill>
                <a:effectLst>
                  <a:outerShdw blurRad="38100" dist="38100" dir="2700000" algn="tl">
                    <a:srgbClr val="000000">
                      <a:alpha val="43137"/>
                    </a:srgbClr>
                  </a:outerShdw>
                </a:effectLst>
              </a:rPr>
              <a:t>Sakharov</a:t>
            </a:r>
            <a:r>
              <a:rPr lang="en-US" sz="2800" dirty="0" smtClean="0">
                <a:solidFill>
                  <a:srgbClr val="FFFF00"/>
                </a:solidFill>
                <a:effectLst>
                  <a:outerShdw blurRad="38100" dist="38100" dir="2700000" algn="tl">
                    <a:srgbClr val="000000">
                      <a:alpha val="43137"/>
                    </a:srgbClr>
                  </a:outerShdw>
                </a:effectLst>
              </a:rPr>
              <a:t>,</a:t>
            </a:r>
            <a:r>
              <a:rPr lang="en-US" sz="2800" dirty="0" smtClean="0">
                <a:solidFill>
                  <a:srgbClr val="FC80D9"/>
                </a:solidFill>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inspired by an original </a:t>
            </a:r>
            <a:endParaRPr lang="en-US" sz="2800" dirty="0" smtClean="0">
              <a:solidFill>
                <a:srgbClr val="FFFF00"/>
              </a:solidFill>
              <a:effectLst>
                <a:outerShdw blurRad="38100" dist="38100" dir="2700000" algn="tl">
                  <a:srgbClr val="000000">
                    <a:alpha val="43137"/>
                  </a:srgbClr>
                </a:outerShdw>
              </a:effectLst>
            </a:endParaRPr>
          </a:p>
          <a:p>
            <a:r>
              <a:rPr lang="en-US" sz="2800" dirty="0" smtClean="0">
                <a:solidFill>
                  <a:srgbClr val="FFFF00"/>
                </a:solidFill>
                <a:effectLst>
                  <a:outerShdw blurRad="38100" dist="38100" dir="2700000" algn="tl">
                    <a:srgbClr val="000000">
                      <a:alpha val="43137"/>
                    </a:srgbClr>
                  </a:outerShdw>
                </a:effectLst>
              </a:rPr>
              <a:t>idea </a:t>
            </a:r>
            <a:r>
              <a:rPr lang="en-US" sz="2800" dirty="0">
                <a:solidFill>
                  <a:srgbClr val="FFFF00"/>
                </a:solidFill>
                <a:effectLst>
                  <a:outerShdw blurRad="38100" dist="38100" dir="2700000" algn="tl">
                    <a:srgbClr val="000000">
                      <a:alpha val="43137"/>
                    </a:srgbClr>
                  </a:outerShdw>
                </a:effectLst>
              </a:rPr>
              <a:t>of </a:t>
            </a:r>
            <a:r>
              <a:rPr lang="en-US" sz="2800" dirty="0">
                <a:solidFill>
                  <a:srgbClr val="FC80D9"/>
                </a:solidFill>
                <a:effectLst>
                  <a:outerShdw blurRad="38100" dist="38100" dir="2700000" algn="tl">
                    <a:srgbClr val="000000">
                      <a:alpha val="43137"/>
                    </a:srgbClr>
                  </a:outerShdw>
                </a:effectLst>
              </a:rPr>
              <a:t>Oleg Lavrentiev</a:t>
            </a:r>
            <a:r>
              <a:rPr lang="en-US" sz="2800" dirty="0" smtClean="0">
                <a:solidFill>
                  <a:srgbClr val="FFFF00"/>
                </a:solidFill>
                <a:effectLst>
                  <a:outerShdw blurRad="38100" dist="38100" dir="2700000" algn="tl">
                    <a:srgbClr val="000000">
                      <a:alpha val="43137"/>
                    </a:srgbClr>
                  </a:outerShdw>
                </a:effectLst>
              </a:rPr>
              <a:t>.</a:t>
            </a:r>
          </a:p>
          <a:p>
            <a:endParaRPr lang="en-US" sz="2800" dirty="0">
              <a:solidFill>
                <a:srgbClr val="FFFF00"/>
              </a:solidFill>
              <a:effectLst>
                <a:outerShdw blurRad="38100" dist="38100" dir="2700000" algn="tl">
                  <a:srgbClr val="000000">
                    <a:alpha val="43137"/>
                  </a:srgbClr>
                </a:outerShdw>
              </a:effectLst>
            </a:endParaRPr>
          </a:p>
          <a:p>
            <a:r>
              <a:rPr lang="en-US" sz="2800" dirty="0" smtClean="0">
                <a:solidFill>
                  <a:srgbClr val="FFFF00"/>
                </a:solidFill>
                <a:effectLst>
                  <a:outerShdw blurRad="38100" dist="38100" dir="2700000" algn="tl">
                    <a:srgbClr val="000000">
                      <a:alpha val="43137"/>
                    </a:srgbClr>
                  </a:outerShdw>
                </a:effectLst>
              </a:rPr>
              <a:t>ITER: </a:t>
            </a:r>
            <a:r>
              <a:rPr lang="en-US" sz="2800" dirty="0">
                <a:solidFill>
                  <a:srgbClr val="FFFF00"/>
                </a:solidFill>
                <a:effectLst>
                  <a:outerShdw blurRad="38100" dist="38100" dir="2700000" algn="tl">
                    <a:srgbClr val="000000">
                      <a:alpha val="43137"/>
                    </a:srgbClr>
                  </a:outerShdw>
                </a:effectLst>
              </a:rPr>
              <a:t> </a:t>
            </a:r>
            <a:r>
              <a:rPr lang="en-US" sz="2800" baseline="30000" dirty="0" smtClean="0">
                <a:solidFill>
                  <a:srgbClr val="FFFF00"/>
                </a:solidFill>
                <a:effectLst>
                  <a:outerShdw blurRad="38100" dist="38100" dir="2700000" algn="tl">
                    <a:srgbClr val="000000">
                      <a:alpha val="43137"/>
                    </a:srgbClr>
                  </a:outerShdw>
                </a:effectLst>
              </a:rPr>
              <a:t>2</a:t>
            </a:r>
            <a:r>
              <a:rPr lang="en-US" sz="2800" dirty="0" smtClean="0">
                <a:solidFill>
                  <a:srgbClr val="FFFF00"/>
                </a:solidFill>
                <a:effectLst>
                  <a:outerShdw blurRad="38100" dist="38100" dir="2700000" algn="tl">
                    <a:srgbClr val="000000">
                      <a:alpha val="43137"/>
                    </a:srgbClr>
                  </a:outerShdw>
                </a:effectLst>
              </a:rPr>
              <a:t>D </a:t>
            </a:r>
            <a:r>
              <a:rPr lang="en-US" sz="2800" dirty="0">
                <a:solidFill>
                  <a:srgbClr val="FFFF00"/>
                </a:solidFill>
                <a:effectLst>
                  <a:outerShdw blurRad="38100" dist="38100" dir="2700000" algn="tl">
                    <a:srgbClr val="000000">
                      <a:alpha val="43137"/>
                    </a:srgbClr>
                  </a:outerShdw>
                </a:effectLst>
              </a:rPr>
              <a:t>+ </a:t>
            </a:r>
            <a:r>
              <a:rPr lang="en-US" sz="2800" baseline="30000" dirty="0">
                <a:solidFill>
                  <a:srgbClr val="FFFF00"/>
                </a:solidFill>
                <a:effectLst>
                  <a:outerShdw blurRad="38100" dist="38100" dir="2700000" algn="tl">
                    <a:srgbClr val="000000">
                      <a:alpha val="43137"/>
                    </a:srgbClr>
                  </a:outerShdw>
                </a:effectLst>
              </a:rPr>
              <a:t>3</a:t>
            </a:r>
            <a:r>
              <a:rPr lang="en-US" sz="2800" dirty="0">
                <a:solidFill>
                  <a:srgbClr val="FFFF00"/>
                </a:solidFill>
                <a:effectLst>
                  <a:outerShdw blurRad="38100" dist="38100" dir="2700000" algn="tl">
                    <a:srgbClr val="000000">
                      <a:alpha val="43137"/>
                    </a:srgbClr>
                  </a:outerShdw>
                </a:effectLst>
              </a:rPr>
              <a:t>T  → </a:t>
            </a:r>
            <a:r>
              <a:rPr lang="en-US" sz="2800" baseline="30000" dirty="0">
                <a:solidFill>
                  <a:srgbClr val="FFFF00"/>
                </a:solidFill>
                <a:effectLst>
                  <a:outerShdw blurRad="38100" dist="38100" dir="2700000" algn="tl">
                    <a:srgbClr val="000000">
                      <a:alpha val="43137"/>
                    </a:srgbClr>
                  </a:outerShdw>
                </a:effectLst>
              </a:rPr>
              <a:t>4</a:t>
            </a:r>
            <a:r>
              <a:rPr lang="en-US" sz="2800" dirty="0">
                <a:solidFill>
                  <a:srgbClr val="FFFF00"/>
                </a:solidFill>
                <a:effectLst>
                  <a:outerShdw blurRad="38100" dist="38100" dir="2700000" algn="tl">
                    <a:srgbClr val="000000">
                      <a:alpha val="43137"/>
                    </a:srgbClr>
                  </a:outerShdw>
                </a:effectLst>
              </a:rPr>
              <a:t>He + n + 17.6 MeV</a:t>
            </a:r>
          </a:p>
          <a:p>
            <a:r>
              <a:rPr lang="en-US" sz="2800" dirty="0" smtClean="0">
                <a:solidFill>
                  <a:srgbClr val="FFFF00"/>
                </a:solidFill>
                <a:effectLst>
                  <a:outerShdw blurRad="38100" dist="38100" dir="2700000" algn="tl">
                    <a:srgbClr val="000000">
                      <a:alpha val="43137"/>
                    </a:srgbClr>
                  </a:outerShdw>
                </a:effectLst>
              </a:rPr>
              <a:t>Predicted</a:t>
            </a:r>
            <a:r>
              <a:rPr lang="en-US" sz="2800" dirty="0">
                <a:solidFill>
                  <a:srgbClr val="FFFF00"/>
                </a:solidFill>
                <a:effectLst>
                  <a:outerShdw blurRad="38100" dist="38100" dir="2700000" algn="tl">
                    <a:srgbClr val="000000">
                      <a:alpha val="43137"/>
                    </a:srgbClr>
                  </a:outerShdw>
                </a:effectLst>
              </a:rPr>
              <a:t>: Start of deuterium-tritium operation </a:t>
            </a:r>
            <a:endParaRPr lang="en-US" sz="2800" dirty="0" smtClean="0">
              <a:solidFill>
                <a:srgbClr val="FFFF00"/>
              </a:solidFill>
              <a:effectLst>
                <a:outerShdw blurRad="38100" dist="38100" dir="2700000" algn="tl">
                  <a:srgbClr val="000000">
                    <a:alpha val="43137"/>
                  </a:srgbClr>
                </a:outerShdw>
              </a:effectLst>
            </a:endParaRPr>
          </a:p>
          <a:p>
            <a:r>
              <a:rPr lang="en-US" sz="2800" dirty="0" smtClean="0">
                <a:solidFill>
                  <a:srgbClr val="FFFF00"/>
                </a:solidFill>
                <a:effectLst>
                  <a:outerShdw blurRad="38100" dist="38100" dir="2700000" algn="tl">
                    <a:srgbClr val="000000">
                      <a:alpha val="43137"/>
                    </a:srgbClr>
                  </a:outerShdw>
                </a:effectLst>
              </a:rPr>
              <a:t>on 2027.</a:t>
            </a:r>
          </a:p>
        </p:txBody>
      </p:sp>
    </p:spTree>
    <p:extLst>
      <p:ext uri="{BB962C8B-B14F-4D97-AF65-F5344CB8AC3E}">
        <p14:creationId xmlns:p14="http://schemas.microsoft.com/office/powerpoint/2010/main" val="1282447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86</a:t>
            </a:fld>
            <a:endParaRPr lang="en-US" dirty="0">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84775"/>
            <a:ext cx="6866670" cy="555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9800" y="0"/>
            <a:ext cx="4705775" cy="584775"/>
          </a:xfrm>
          <a:prstGeom prst="rect">
            <a:avLst/>
          </a:prstGeom>
        </p:spPr>
        <p:txBody>
          <a:bodyPr wrap="none">
            <a:spAutoFit/>
          </a:bodyPr>
          <a:lstStyle/>
          <a:p>
            <a:r>
              <a:rPr lang="en-US" sz="3200" b="1" dirty="0">
                <a:solidFill>
                  <a:srgbClr val="FFFF00"/>
                </a:solidFill>
                <a:effectLst>
                  <a:outerShdw blurRad="38100" dist="38100" dir="2700000" algn="tl">
                    <a:srgbClr val="000000">
                      <a:alpha val="43137"/>
                    </a:srgbClr>
                  </a:outerShdw>
                </a:effectLst>
              </a:rPr>
              <a:t>Joint </a:t>
            </a:r>
            <a:r>
              <a:rPr lang="en-US" sz="3200" b="1" dirty="0" smtClean="0">
                <a:solidFill>
                  <a:srgbClr val="FFFF00"/>
                </a:solidFill>
                <a:effectLst>
                  <a:outerShdw blurRad="38100" dist="38100" dir="2700000" algn="tl">
                    <a:srgbClr val="000000">
                      <a:alpha val="43137"/>
                    </a:srgbClr>
                  </a:outerShdw>
                </a:effectLst>
              </a:rPr>
              <a:t> European  Torus</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UK</a:t>
            </a:r>
            <a:endParaRPr lang="en-US" sz="32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8476394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87</a:t>
            </a:fld>
            <a:endParaRPr lang="en-US" dirty="0">
              <a:solidFill>
                <a:prstClr val="black">
                  <a:tint val="75000"/>
                </a:prstClr>
              </a:solidFill>
            </a:endParaRPr>
          </a:p>
        </p:txBody>
      </p:sp>
      <p:pic>
        <p:nvPicPr>
          <p:cNvPr id="3074" name="Picture 2" descr="http://www.iter.org/doc/www/content/com/Lists/Of%20Interest/Attachments/289/RAX_8831_sk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685800"/>
            <a:ext cx="8055484"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0" y="0"/>
            <a:ext cx="3581400" cy="646331"/>
          </a:xfrm>
          <a:prstGeom prst="rect">
            <a:avLst/>
          </a:prstGeom>
        </p:spPr>
        <p:txBody>
          <a:bodyPr wrap="square">
            <a:spAutoFit/>
          </a:bodyPr>
          <a:lstStyle/>
          <a:p>
            <a:r>
              <a:rPr lang="en-US" sz="3600" b="1" dirty="0" smtClean="0">
                <a:solidFill>
                  <a:srgbClr val="FFFF00"/>
                </a:solidFill>
                <a:effectLst>
                  <a:outerShdw blurRad="38100" dist="38100" dir="2700000" algn="tl">
                    <a:srgbClr val="000000">
                      <a:alpha val="43137"/>
                    </a:srgbClr>
                  </a:outerShdw>
                </a:effectLst>
              </a:rPr>
              <a:t>ITER</a:t>
            </a:r>
            <a:r>
              <a:rPr lang="en-US" sz="3600" b="1" dirty="0">
                <a:solidFill>
                  <a:srgbClr val="FFFF00"/>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 May  2014</a:t>
            </a:r>
            <a:endParaRPr lang="en-US" sz="36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2807462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88</a:t>
            </a:fld>
            <a:endParaRPr lang="en-US" dirty="0">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6086"/>
            <a:ext cx="8839200" cy="471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90800" y="0"/>
            <a:ext cx="3810000" cy="707886"/>
          </a:xfrm>
          <a:prstGeom prst="rect">
            <a:avLst/>
          </a:prstGeom>
        </p:spPr>
        <p:txBody>
          <a:bodyPr wrap="square">
            <a:spAutoFit/>
          </a:bodyPr>
          <a:lstStyle/>
          <a:p>
            <a:r>
              <a:rPr lang="en-US" sz="4000" b="1" dirty="0" smtClean="0">
                <a:solidFill>
                  <a:srgbClr val="FFFF00"/>
                </a:solidFill>
                <a:effectLst>
                  <a:outerShdw blurRad="38100" dist="38100" dir="2700000" algn="tl">
                    <a:srgbClr val="000000">
                      <a:alpha val="43137"/>
                    </a:srgbClr>
                  </a:outerShdw>
                </a:effectLst>
              </a:rPr>
              <a:t>ITER</a:t>
            </a:r>
            <a:r>
              <a:rPr lang="en-US" sz="4000" b="1" dirty="0">
                <a:solidFill>
                  <a:srgbClr val="FFFF00"/>
                </a:solidFill>
                <a:effectLst>
                  <a:outerShdw blurRad="38100" dist="38100" dir="2700000" algn="tl">
                    <a:srgbClr val="000000">
                      <a:alpha val="43137"/>
                    </a:srgbClr>
                  </a:outerShdw>
                </a:effectLst>
              </a:rPr>
              <a:t>, </a:t>
            </a:r>
            <a:r>
              <a:rPr lang="en-US" sz="4000" b="1" dirty="0" smtClean="0">
                <a:solidFill>
                  <a:srgbClr val="FFFF00"/>
                </a:solidFill>
                <a:effectLst>
                  <a:outerShdw blurRad="38100" dist="38100" dir="2700000" algn="tl">
                    <a:srgbClr val="000000">
                      <a:alpha val="43137"/>
                    </a:srgbClr>
                  </a:outerShdw>
                </a:effectLst>
              </a:rPr>
              <a:t> May  2014</a:t>
            </a:r>
            <a:endParaRPr lang="en-US" sz="40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30776929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89</a:t>
            </a:fld>
            <a:endParaRPr lang="en-US" dirty="0">
              <a:solidFill>
                <a:prstClr val="black">
                  <a:tint val="75000"/>
                </a:prstClr>
              </a:solidFill>
            </a:endParaRPr>
          </a:p>
        </p:txBody>
      </p:sp>
      <p:sp>
        <p:nvSpPr>
          <p:cNvPr id="3" name="Rectangle 2"/>
          <p:cNvSpPr/>
          <p:nvPr/>
        </p:nvSpPr>
        <p:spPr>
          <a:xfrm>
            <a:off x="2466975" y="0"/>
            <a:ext cx="4619625" cy="707886"/>
          </a:xfrm>
          <a:prstGeom prst="rect">
            <a:avLst/>
          </a:prstGeom>
        </p:spPr>
        <p:txBody>
          <a:bodyPr wrap="square">
            <a:spAutoFit/>
          </a:bodyPr>
          <a:lstStyle/>
          <a:p>
            <a:r>
              <a:rPr lang="en-US" sz="4000" b="1" dirty="0" smtClean="0">
                <a:solidFill>
                  <a:srgbClr val="FFFF00"/>
                </a:solidFill>
                <a:effectLst>
                  <a:outerShdw blurRad="38100" dist="38100" dir="2700000" algn="tl">
                    <a:srgbClr val="000000">
                      <a:alpha val="43137"/>
                    </a:srgbClr>
                  </a:outerShdw>
                </a:effectLst>
              </a:rPr>
              <a:t>ITER</a:t>
            </a:r>
            <a:r>
              <a:rPr lang="en-US" sz="4000" b="1" dirty="0">
                <a:solidFill>
                  <a:srgbClr val="FFFF00"/>
                </a:solidFill>
                <a:effectLst>
                  <a:outerShdw blurRad="38100" dist="38100" dir="2700000" algn="tl">
                    <a:srgbClr val="000000">
                      <a:alpha val="43137"/>
                    </a:srgbClr>
                  </a:outerShdw>
                </a:effectLst>
              </a:rPr>
              <a:t>, </a:t>
            </a:r>
            <a:r>
              <a:rPr lang="en-US" sz="4000" b="1" dirty="0" smtClean="0">
                <a:solidFill>
                  <a:srgbClr val="FFFF00"/>
                </a:solidFill>
                <a:effectLst>
                  <a:outerShdw blurRad="38100" dist="38100" dir="2700000" algn="tl">
                    <a:srgbClr val="000000">
                      <a:alpha val="43137"/>
                    </a:srgbClr>
                  </a:outerShdw>
                </a:effectLst>
              </a:rPr>
              <a:t> August  2014</a:t>
            </a:r>
            <a:endParaRPr lang="en-US" sz="4000" b="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9593"/>
            <a:ext cx="9144000" cy="3558814"/>
          </a:xfrm>
          <a:prstGeom prst="rect">
            <a:avLst/>
          </a:prstGeom>
        </p:spPr>
      </p:pic>
    </p:spTree>
    <p:extLst>
      <p:ext uri="{BB962C8B-B14F-4D97-AF65-F5344CB8AC3E}">
        <p14:creationId xmlns:p14="http://schemas.microsoft.com/office/powerpoint/2010/main" val="418941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dirty="0"/>
          </a:p>
        </p:txBody>
      </p:sp>
      <p:sp>
        <p:nvSpPr>
          <p:cNvPr id="3" name="Rectangle 2"/>
          <p:cNvSpPr/>
          <p:nvPr/>
        </p:nvSpPr>
        <p:spPr>
          <a:xfrm>
            <a:off x="685800" y="533400"/>
            <a:ext cx="7772400" cy="5016758"/>
          </a:xfrm>
          <a:prstGeom prst="rect">
            <a:avLst/>
          </a:prstGeom>
        </p:spPr>
        <p:txBody>
          <a:bodyPr wrap="square">
            <a:spAutoFit/>
          </a:bodyPr>
          <a:lstStyle/>
          <a:p>
            <a:r>
              <a:rPr lang="en-US" sz="3200" b="1" dirty="0">
                <a:solidFill>
                  <a:srgbClr val="FFFF00"/>
                </a:solidFill>
                <a:effectLst>
                  <a:outerShdw blurRad="38100" dist="38100" dir="2700000" algn="tl">
                    <a:srgbClr val="000000">
                      <a:alpha val="43137"/>
                    </a:srgbClr>
                  </a:outerShdw>
                </a:effectLst>
              </a:rPr>
              <a:t> </a:t>
            </a:r>
            <a:r>
              <a:rPr lang="ru-RU"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Initial </a:t>
            </a:r>
            <a:r>
              <a:rPr lang="en-US" sz="3200" b="1" dirty="0" smtClean="0">
                <a:solidFill>
                  <a:srgbClr val="FFFF00"/>
                </a:solidFill>
                <a:effectLst>
                  <a:outerShdw blurRad="38100" dist="38100" dir="2700000" algn="tl">
                    <a:srgbClr val="000000">
                      <a:alpha val="43137"/>
                    </a:srgbClr>
                  </a:outerShdw>
                </a:effectLst>
              </a:rPr>
              <a:t> optimistic  </a:t>
            </a:r>
            <a:r>
              <a:rPr lang="en-US" sz="3200" b="1" dirty="0">
                <a:solidFill>
                  <a:srgbClr val="FFFF00"/>
                </a:solidFill>
                <a:effectLst>
                  <a:outerShdw blurRad="38100" dist="38100" dir="2700000" algn="tl">
                    <a:srgbClr val="000000">
                      <a:alpha val="43137"/>
                    </a:srgbClr>
                  </a:outerShdw>
                </a:effectLst>
              </a:rPr>
              <a:t>expectations </a:t>
            </a:r>
            <a:r>
              <a:rPr lang="en-US" sz="3200" b="1" dirty="0" smtClean="0">
                <a:solidFill>
                  <a:srgbClr val="FFFF00"/>
                </a:solidFill>
                <a:effectLst>
                  <a:outerShdw blurRad="38100" dist="38100" dir="2700000" algn="tl">
                    <a:srgbClr val="000000">
                      <a:alpha val="43137"/>
                    </a:srgbClr>
                  </a:outerShdw>
                </a:effectLst>
              </a:rPr>
              <a:t> of  a </a:t>
            </a:r>
            <a:r>
              <a:rPr lang="en-US" sz="3200" b="1" dirty="0">
                <a:solidFill>
                  <a:srgbClr val="FFFF00"/>
                </a:solidFill>
                <a:effectLst>
                  <a:outerShdw blurRad="38100" dist="38100" dir="2700000" algn="tl">
                    <a:srgbClr val="000000">
                      <a:alpha val="43137"/>
                    </a:srgbClr>
                  </a:outerShdw>
                </a:effectLst>
              </a:rPr>
              <a:t>transition </a:t>
            </a:r>
            <a:r>
              <a:rPr lang="en-US" sz="3200" b="1" dirty="0" smtClean="0">
                <a:solidFill>
                  <a:srgbClr val="FFFF00"/>
                </a:solidFill>
                <a:effectLst>
                  <a:outerShdw blurRad="38100" dist="38100" dir="2700000" algn="tl">
                    <a:srgbClr val="000000">
                      <a:alpha val="43137"/>
                    </a:srgbClr>
                  </a:outerShdw>
                </a:effectLst>
              </a:rPr>
              <a:t> to  the  controlled  thermonuclear </a:t>
            </a:r>
            <a:r>
              <a:rPr lang="en-US" sz="3200" b="1" dirty="0">
                <a:solidFill>
                  <a:srgbClr val="FFFF00"/>
                </a:solidFill>
                <a:effectLst>
                  <a:outerShdw blurRad="38100" dist="38100" dir="2700000" algn="tl">
                    <a:srgbClr val="000000">
                      <a:alpha val="43137"/>
                    </a:srgbClr>
                  </a:outerShdw>
                </a:effectLst>
              </a:rPr>
              <a:t>fusion </a:t>
            </a:r>
            <a:r>
              <a:rPr lang="en-US" sz="3200" b="1" dirty="0" smtClean="0">
                <a:solidFill>
                  <a:srgbClr val="FFFF00"/>
                </a:solidFill>
                <a:effectLst>
                  <a:outerShdw blurRad="38100" dist="38100" dir="2700000" algn="tl">
                    <a:srgbClr val="000000">
                      <a:alpha val="43137"/>
                    </a:srgbClr>
                  </a:outerShdw>
                </a:effectLst>
              </a:rPr>
              <a:t> process  never  materialized.</a:t>
            </a:r>
          </a:p>
          <a:p>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           Technical  difficulties  of  </a:t>
            </a:r>
            <a:r>
              <a:rPr lang="en-US" sz="3200" b="1" dirty="0">
                <a:solidFill>
                  <a:srgbClr val="FFFF00"/>
                </a:solidFill>
                <a:effectLst>
                  <a:outerShdw blurRad="38100" dist="38100" dir="2700000" algn="tl">
                    <a:srgbClr val="000000">
                      <a:alpha val="43137"/>
                    </a:srgbClr>
                  </a:outerShdw>
                </a:effectLst>
              </a:rPr>
              <a:t>obtaining viable </a:t>
            </a:r>
            <a:r>
              <a:rPr lang="en-US" sz="3200" b="1" dirty="0" smtClean="0">
                <a:solidFill>
                  <a:srgbClr val="FFFF00"/>
                </a:solidFill>
                <a:effectLst>
                  <a:outerShdw blurRad="38100" dist="38100" dir="2700000" algn="tl">
                    <a:srgbClr val="000000">
                      <a:alpha val="43137"/>
                    </a:srgbClr>
                  </a:outerShdw>
                </a:effectLst>
              </a:rPr>
              <a:t> super-hot  </a:t>
            </a:r>
            <a:r>
              <a:rPr lang="en-US" sz="3200" b="1" dirty="0">
                <a:solidFill>
                  <a:srgbClr val="FFFF00"/>
                </a:solidFill>
                <a:effectLst>
                  <a:outerShdw blurRad="38100" dist="38100" dir="2700000" algn="tl">
                    <a:srgbClr val="000000">
                      <a:alpha val="43137"/>
                    </a:srgbClr>
                  </a:outerShdw>
                </a:effectLst>
              </a:rPr>
              <a:t>plasma </a:t>
            </a:r>
            <a:r>
              <a:rPr lang="en-US" sz="3200" b="1" dirty="0" smtClean="0">
                <a:solidFill>
                  <a:srgbClr val="FFFF00"/>
                </a:solidFill>
                <a:effectLst>
                  <a:outerShdw blurRad="38100" dist="38100" dir="2700000" algn="tl">
                    <a:srgbClr val="000000">
                      <a:alpha val="43137"/>
                    </a:srgbClr>
                  </a:outerShdw>
                </a:effectLst>
              </a:rPr>
              <a:t> and  the  damaging </a:t>
            </a:r>
            <a:r>
              <a:rPr lang="en-US" sz="3200" b="1" dirty="0">
                <a:solidFill>
                  <a:srgbClr val="FFFF00"/>
                </a:solidFill>
                <a:effectLst>
                  <a:outerShdw blurRad="38100" dist="38100" dir="2700000" algn="tl">
                    <a:srgbClr val="000000">
                      <a:alpha val="43137"/>
                    </a:srgbClr>
                  </a:outerShdw>
                </a:effectLst>
              </a:rPr>
              <a:t>effects </a:t>
            </a:r>
            <a:r>
              <a:rPr lang="en-US" sz="3200" b="1" dirty="0" smtClean="0">
                <a:solidFill>
                  <a:srgbClr val="FFFF00"/>
                </a:solidFill>
                <a:effectLst>
                  <a:outerShdw blurRad="38100" dist="38100" dir="2700000" algn="tl">
                    <a:srgbClr val="000000">
                      <a:alpha val="43137"/>
                    </a:srgbClr>
                  </a:outerShdw>
                </a:effectLst>
              </a:rPr>
              <a:t> of  the  </a:t>
            </a:r>
            <a:r>
              <a:rPr lang="en-US" sz="3200" b="1" dirty="0">
                <a:solidFill>
                  <a:srgbClr val="FFFF00"/>
                </a:solidFill>
                <a:effectLst>
                  <a:outerShdw blurRad="38100" dist="38100" dir="2700000" algn="tl">
                    <a:srgbClr val="000000">
                      <a:alpha val="43137"/>
                    </a:srgbClr>
                  </a:outerShdw>
                </a:effectLst>
              </a:rPr>
              <a:t>enormous </a:t>
            </a:r>
            <a:r>
              <a:rPr lang="en-US" sz="3200" b="1" dirty="0" smtClean="0">
                <a:solidFill>
                  <a:srgbClr val="FFFF00"/>
                </a:solidFill>
                <a:effectLst>
                  <a:outerShdw blurRad="38100" dist="38100" dir="2700000" algn="tl">
                    <a:srgbClr val="000000">
                      <a:alpha val="43137"/>
                    </a:srgbClr>
                  </a:outerShdw>
                </a:effectLst>
              </a:rPr>
              <a:t> neutron  flux arising  as  a  </a:t>
            </a:r>
            <a:r>
              <a:rPr lang="en-US" sz="3200" b="1" dirty="0">
                <a:solidFill>
                  <a:srgbClr val="FFFF00"/>
                </a:solidFill>
                <a:effectLst>
                  <a:outerShdw blurRad="38100" dist="38100" dir="2700000" algn="tl">
                    <a:srgbClr val="000000">
                      <a:alpha val="43137"/>
                    </a:srgbClr>
                  </a:outerShdw>
                </a:effectLst>
              </a:rPr>
              <a:t>result </a:t>
            </a:r>
            <a:r>
              <a:rPr lang="en-US" sz="3200" b="1" dirty="0" smtClean="0">
                <a:solidFill>
                  <a:srgbClr val="FFFF00"/>
                </a:solidFill>
                <a:effectLst>
                  <a:outerShdw blurRad="38100" dist="38100" dir="2700000" algn="tl">
                    <a:srgbClr val="000000">
                      <a:alpha val="43137"/>
                    </a:srgbClr>
                  </a:outerShdw>
                </a:effectLst>
              </a:rPr>
              <a:t> of  </a:t>
            </a:r>
            <a:r>
              <a:rPr lang="en-US" sz="3200" b="1" dirty="0">
                <a:solidFill>
                  <a:srgbClr val="FFFF00"/>
                </a:solidFill>
                <a:effectLst>
                  <a:outerShdw blurRad="38100" dist="38100" dir="2700000" algn="tl">
                    <a:srgbClr val="000000">
                      <a:alpha val="43137"/>
                    </a:srgbClr>
                  </a:outerShdw>
                </a:effectLst>
              </a:rPr>
              <a:t>thermonuclear </a:t>
            </a:r>
            <a:r>
              <a:rPr lang="en-US" sz="3200" b="1" dirty="0" smtClean="0">
                <a:solidFill>
                  <a:srgbClr val="FFFF00"/>
                </a:solidFill>
                <a:effectLst>
                  <a:outerShdw blurRad="38100" dist="38100" dir="2700000" algn="tl">
                    <a:srgbClr val="000000">
                      <a:alpha val="43137"/>
                    </a:srgbClr>
                  </a:outerShdw>
                </a:effectLst>
              </a:rPr>
              <a:t> reactions  </a:t>
            </a:r>
            <a:r>
              <a:rPr lang="en-US" sz="3200" b="1" dirty="0">
                <a:solidFill>
                  <a:srgbClr val="FFFF00"/>
                </a:solidFill>
                <a:effectLst>
                  <a:outerShdw blurRad="38100" dist="38100" dir="2700000" algn="tl">
                    <a:srgbClr val="000000">
                      <a:alpha val="43137"/>
                    </a:srgbClr>
                  </a:outerShdw>
                </a:effectLst>
              </a:rPr>
              <a:t>are </a:t>
            </a:r>
            <a:r>
              <a:rPr lang="en-US" sz="3200" b="1" dirty="0" smtClean="0">
                <a:solidFill>
                  <a:srgbClr val="FFFF00"/>
                </a:solidFill>
                <a:effectLst>
                  <a:outerShdw blurRad="38100" dist="38100" dir="2700000" algn="tl">
                    <a:srgbClr val="000000">
                      <a:alpha val="43137"/>
                    </a:srgbClr>
                  </a:outerShdw>
                </a:effectLst>
              </a:rPr>
              <a:t> pushing  this  </a:t>
            </a:r>
            <a:r>
              <a:rPr lang="en-US" sz="3200" b="1" dirty="0">
                <a:solidFill>
                  <a:srgbClr val="FFFF00"/>
                </a:solidFill>
                <a:effectLst>
                  <a:outerShdw blurRad="38100" dist="38100" dir="2700000" algn="tl">
                    <a:srgbClr val="000000">
                      <a:alpha val="43137"/>
                    </a:srgbClr>
                  </a:outerShdw>
                </a:effectLst>
              </a:rPr>
              <a:t>development </a:t>
            </a:r>
            <a:r>
              <a:rPr lang="en-US" sz="3200" b="1" dirty="0" smtClean="0">
                <a:solidFill>
                  <a:srgbClr val="FFFF00"/>
                </a:solidFill>
                <a:effectLst>
                  <a:outerShdw blurRad="38100" dist="38100" dir="2700000" algn="tl">
                    <a:srgbClr val="000000">
                      <a:alpha val="43137"/>
                    </a:srgbClr>
                  </a:outerShdw>
                </a:effectLst>
              </a:rPr>
              <a:t> to </a:t>
            </a:r>
            <a:r>
              <a:rPr lang="en-US" sz="3200" b="1" dirty="0">
                <a:solidFill>
                  <a:srgbClr val="FFFF00"/>
                </a:solidFill>
                <a:effectLst>
                  <a:outerShdw blurRad="38100" dist="38100" dir="2700000" algn="tl">
                    <a:srgbClr val="000000">
                      <a:alpha val="43137"/>
                    </a:srgbClr>
                  </a:outerShdw>
                </a:effectLst>
              </a:rPr>
              <a:t>the </a:t>
            </a:r>
            <a:r>
              <a:rPr lang="en-US" sz="3200" b="1" dirty="0" smtClean="0">
                <a:solidFill>
                  <a:srgbClr val="FFFF00"/>
                </a:solidFill>
                <a:effectLst>
                  <a:outerShdw blurRad="38100" dist="38100" dir="2700000" algn="tl">
                    <a:srgbClr val="000000">
                      <a:alpha val="43137"/>
                    </a:srgbClr>
                  </a:outerShdw>
                </a:effectLst>
              </a:rPr>
              <a:t> more  distant  and  uncertain  future.</a:t>
            </a:r>
            <a:r>
              <a:rPr lang="ru-RU" sz="3200" b="1" dirty="0" smtClean="0">
                <a:solidFill>
                  <a:srgbClr val="FFFF00"/>
                </a:solidFill>
                <a:effectLst>
                  <a:outerShdw blurRad="38100" dist="38100" dir="2700000" algn="tl">
                    <a:srgbClr val="000000">
                      <a:alpha val="43137"/>
                    </a:srgbClr>
                  </a:outerShdw>
                </a:effectLst>
              </a:rPr>
              <a:t> </a:t>
            </a:r>
            <a:endParaRPr lang="en-US" sz="3200" b="1" dirty="0"/>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4196876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90</a:t>
            </a:fld>
            <a:endParaRPr lang="en-US" dirty="0">
              <a:solidFill>
                <a:prstClr val="black">
                  <a:tint val="75000"/>
                </a:prstClr>
              </a:solidFill>
            </a:endParaRPr>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4" name="Rectangle 3"/>
          <p:cNvSpPr/>
          <p:nvPr/>
        </p:nvSpPr>
        <p:spPr>
          <a:xfrm>
            <a:off x="2466975" y="0"/>
            <a:ext cx="4619625" cy="707886"/>
          </a:xfrm>
          <a:prstGeom prst="rect">
            <a:avLst/>
          </a:prstGeom>
        </p:spPr>
        <p:txBody>
          <a:bodyPr wrap="square">
            <a:spAutoFit/>
          </a:bodyPr>
          <a:lstStyle/>
          <a:p>
            <a:r>
              <a:rPr lang="en-US" sz="4000" b="1" dirty="0" smtClean="0">
                <a:solidFill>
                  <a:srgbClr val="FFFF00"/>
                </a:solidFill>
                <a:effectLst>
                  <a:outerShdw blurRad="38100" dist="38100" dir="2700000" algn="tl">
                    <a:srgbClr val="000000">
                      <a:alpha val="43137"/>
                    </a:srgbClr>
                  </a:outerShdw>
                </a:effectLst>
              </a:rPr>
              <a:t>ITER</a:t>
            </a:r>
            <a:r>
              <a:rPr lang="en-US" sz="4000" b="1" dirty="0">
                <a:solidFill>
                  <a:srgbClr val="FFFF00"/>
                </a:solidFill>
                <a:effectLst>
                  <a:outerShdw blurRad="38100" dist="38100" dir="2700000" algn="tl">
                    <a:srgbClr val="000000">
                      <a:alpha val="43137"/>
                    </a:srgbClr>
                  </a:outerShdw>
                </a:effectLst>
              </a:rPr>
              <a:t>, </a:t>
            </a:r>
            <a:r>
              <a:rPr lang="en-US" sz="4000" b="1" dirty="0" smtClean="0">
                <a:solidFill>
                  <a:srgbClr val="FFFF00"/>
                </a:solidFill>
                <a:effectLst>
                  <a:outerShdw blurRad="38100" dist="38100" dir="2700000" algn="tl">
                    <a:srgbClr val="000000">
                      <a:alpha val="43137"/>
                    </a:srgbClr>
                  </a:outerShdw>
                </a:effectLst>
              </a:rPr>
              <a:t> August  2014</a:t>
            </a:r>
            <a:endParaRPr lang="en-US" sz="4000" b="1" dirty="0">
              <a:solidFill>
                <a:srgbClr val="FFFF00"/>
              </a:solidFill>
              <a:effectLst>
                <a:outerShdw blurRad="38100" dist="38100" dir="2700000" algn="tl">
                  <a:srgbClr val="000000">
                    <a:alpha val="43137"/>
                  </a:srgbClr>
                </a:outerShdw>
              </a:effectLst>
            </a:endParaRPr>
          </a:p>
        </p:txBody>
      </p:sp>
      <p:pic>
        <p:nvPicPr>
          <p:cNvPr id="4098" name="Picture 2" descr="C:\Users\Tsyganov\Documents\UTSW current\archive 8-15-12 current\Package 1-13-11 current\Channeling 2014\доклад на конференции\доклад на Капри\ITER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7959027"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415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91</a:t>
            </a:fld>
            <a:endParaRPr lang="en-US" dirty="0">
              <a:solidFill>
                <a:prstClr val="black">
                  <a:tint val="75000"/>
                </a:prstClr>
              </a:solidFill>
            </a:endParaRPr>
          </a:p>
        </p:txBody>
      </p:sp>
      <p:sp>
        <p:nvSpPr>
          <p:cNvPr id="4" name="TextBox 3"/>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pic>
        <p:nvPicPr>
          <p:cNvPr id="3074" name="Picture 2" descr="C:\Users\Tsyganov\Documents\UTSW current\archive 8-15-12 current\Package 1-13-11 current\Channeling 2014\доклад на конференции\доклад на Капри\RAX_01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97553"/>
            <a:ext cx="8114662" cy="53746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81200" y="0"/>
            <a:ext cx="5457825" cy="707886"/>
          </a:xfrm>
          <a:prstGeom prst="rect">
            <a:avLst/>
          </a:prstGeom>
        </p:spPr>
        <p:txBody>
          <a:bodyPr wrap="square">
            <a:spAutoFit/>
          </a:bodyPr>
          <a:lstStyle/>
          <a:p>
            <a:r>
              <a:rPr lang="en-US" sz="4000" b="1" dirty="0" smtClean="0">
                <a:solidFill>
                  <a:srgbClr val="FFFF00"/>
                </a:solidFill>
                <a:effectLst>
                  <a:outerShdw blurRad="38100" dist="38100" dir="2700000" algn="tl">
                    <a:srgbClr val="000000">
                      <a:alpha val="43137"/>
                    </a:srgbClr>
                  </a:outerShdw>
                </a:effectLst>
              </a:rPr>
              <a:t>ITER</a:t>
            </a:r>
            <a:r>
              <a:rPr lang="en-US" sz="4000" b="1" dirty="0">
                <a:solidFill>
                  <a:srgbClr val="FFFF00"/>
                </a:solidFill>
                <a:effectLst>
                  <a:outerShdw blurRad="38100" dist="38100" dir="2700000" algn="tl">
                    <a:srgbClr val="000000">
                      <a:alpha val="43137"/>
                    </a:srgbClr>
                  </a:outerShdw>
                </a:effectLst>
              </a:rPr>
              <a:t>, </a:t>
            </a:r>
            <a:r>
              <a:rPr lang="en-US" sz="4000" b="1" dirty="0" smtClean="0">
                <a:solidFill>
                  <a:srgbClr val="FFFF00"/>
                </a:solidFill>
                <a:effectLst>
                  <a:outerShdw blurRad="38100" dist="38100" dir="2700000" algn="tl">
                    <a:srgbClr val="000000">
                      <a:alpha val="43137"/>
                    </a:srgbClr>
                  </a:outerShdw>
                </a:effectLst>
              </a:rPr>
              <a:t> September   2014</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32671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92</a:t>
            </a:fld>
            <a:endParaRPr lang="en-US" dirty="0">
              <a:solidFill>
                <a:prstClr val="black">
                  <a:tint val="75000"/>
                </a:prstClr>
              </a:solidFill>
            </a:endParaRPr>
          </a:p>
        </p:txBody>
      </p:sp>
      <p:sp>
        <p:nvSpPr>
          <p:cNvPr id="3" name="TextBox 2"/>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4" name="Rectangle 3"/>
          <p:cNvSpPr/>
          <p:nvPr/>
        </p:nvSpPr>
        <p:spPr>
          <a:xfrm>
            <a:off x="1981200" y="0"/>
            <a:ext cx="5457825" cy="707886"/>
          </a:xfrm>
          <a:prstGeom prst="rect">
            <a:avLst/>
          </a:prstGeom>
        </p:spPr>
        <p:txBody>
          <a:bodyPr wrap="square">
            <a:spAutoFit/>
          </a:bodyPr>
          <a:lstStyle/>
          <a:p>
            <a:r>
              <a:rPr lang="en-US" sz="4000" b="1" dirty="0" smtClean="0">
                <a:solidFill>
                  <a:srgbClr val="FFFF00"/>
                </a:solidFill>
                <a:effectLst>
                  <a:outerShdw blurRad="38100" dist="38100" dir="2700000" algn="tl">
                    <a:srgbClr val="000000">
                      <a:alpha val="43137"/>
                    </a:srgbClr>
                  </a:outerShdw>
                </a:effectLst>
              </a:rPr>
              <a:t>ITER</a:t>
            </a:r>
            <a:r>
              <a:rPr lang="en-US" sz="4000" b="1" dirty="0">
                <a:solidFill>
                  <a:srgbClr val="FFFF00"/>
                </a:solidFill>
                <a:effectLst>
                  <a:outerShdw blurRad="38100" dist="38100" dir="2700000" algn="tl">
                    <a:srgbClr val="000000">
                      <a:alpha val="43137"/>
                    </a:srgbClr>
                  </a:outerShdw>
                </a:effectLst>
              </a:rPr>
              <a:t>, </a:t>
            </a:r>
            <a:r>
              <a:rPr lang="en-US" sz="4000" b="1" dirty="0" smtClean="0">
                <a:solidFill>
                  <a:srgbClr val="FFFF00"/>
                </a:solidFill>
                <a:effectLst>
                  <a:outerShdw blurRad="38100" dist="38100" dir="2700000" algn="tl">
                    <a:srgbClr val="000000">
                      <a:alpha val="43137"/>
                    </a:srgbClr>
                  </a:outerShdw>
                </a:effectLst>
              </a:rPr>
              <a:t> September   2014</a:t>
            </a:r>
            <a:endParaRPr lang="en-US" sz="4000" b="1" dirty="0">
              <a:solidFill>
                <a:srgbClr val="FFFF00"/>
              </a:solidFill>
              <a:effectLst>
                <a:outerShdw blurRad="38100" dist="38100" dir="2700000" algn="tl">
                  <a:srgbClr val="000000">
                    <a:alpha val="43137"/>
                  </a:srgbClr>
                </a:outerShdw>
              </a:effectLst>
            </a:endParaRPr>
          </a:p>
        </p:txBody>
      </p:sp>
      <p:pic>
        <p:nvPicPr>
          <p:cNvPr id="3074" name="Picture 2" descr="C:\Users\Tsyganov\Documents\UTSW current\archive 8-15-12 current\Package 1-13-11 current\Channeling 2014\доклад на конференции\доклад на Капри\Topping_out_1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530" y="742460"/>
            <a:ext cx="8060070" cy="535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619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93</a:t>
            </a:fld>
            <a:endParaRPr lang="en-US" dirty="0">
              <a:solidFill>
                <a:prstClr val="black">
                  <a:tint val="75000"/>
                </a:prstClr>
              </a:solidFill>
            </a:endParaRPr>
          </a:p>
        </p:txBody>
      </p:sp>
      <p:pic>
        <p:nvPicPr>
          <p:cNvPr id="3074" name="Picture 2" descr="C:\Users\Tsyganov\Documents\UTSW current\archive 8-15-12 current\Package 1-13-11 current\Channeling 2014\доклад на конференции\доклад на Капри\ITER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526" y="533400"/>
            <a:ext cx="8636874" cy="56683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3124198" y="5162550"/>
            <a:ext cx="838202" cy="70485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
        <p:nvSpPr>
          <p:cNvPr id="9" name="Rectangle 8"/>
          <p:cNvSpPr/>
          <p:nvPr/>
        </p:nvSpPr>
        <p:spPr>
          <a:xfrm>
            <a:off x="3124200" y="-36731"/>
            <a:ext cx="2590800" cy="646331"/>
          </a:xfrm>
          <a:prstGeom prst="rect">
            <a:avLst/>
          </a:prstGeom>
        </p:spPr>
        <p:txBody>
          <a:bodyPr wrap="square">
            <a:spAutoFit/>
          </a:bodyPr>
          <a:lstStyle/>
          <a:p>
            <a:r>
              <a:rPr lang="en-US" sz="3600" b="1" dirty="0">
                <a:solidFill>
                  <a:srgbClr val="FFFF00"/>
                </a:solidFill>
                <a:effectLst>
                  <a:outerShdw blurRad="38100" dist="38100" dir="2700000" algn="tl">
                    <a:srgbClr val="000000">
                      <a:alpha val="43137"/>
                    </a:srgbClr>
                  </a:outerShdw>
                </a:effectLst>
              </a:rPr>
              <a:t>ITER </a:t>
            </a:r>
            <a:r>
              <a:rPr lang="en-US" sz="3600" b="1" dirty="0" smtClean="0">
                <a:solidFill>
                  <a:srgbClr val="FFFF00"/>
                </a:solidFill>
                <a:effectLst>
                  <a:outerShdw blurRad="38100" dist="38100" dir="2700000" algn="tl">
                    <a:srgbClr val="000000">
                      <a:alpha val="43137"/>
                    </a:srgbClr>
                  </a:outerShdw>
                </a:effectLst>
              </a:rPr>
              <a:t>project</a:t>
            </a:r>
            <a:endParaRPr lang="en-US" sz="3600" b="1" dirty="0">
              <a:solidFill>
                <a:srgbClr val="FFFF00"/>
              </a:solidFill>
              <a:effectLst>
                <a:outerShdw blurRad="38100" dist="38100" dir="2700000" algn="tl">
                  <a:srgbClr val="000000">
                    <a:alpha val="43137"/>
                  </a:srgbClr>
                </a:outerShdw>
              </a:effectLst>
            </a:endParaRPr>
          </a:p>
        </p:txBody>
      </p:sp>
      <p:cxnSp>
        <p:nvCxnSpPr>
          <p:cNvPr id="11" name="Straight Arrow Connector 10"/>
          <p:cNvCxnSpPr/>
          <p:nvPr/>
        </p:nvCxnSpPr>
        <p:spPr>
          <a:xfrm>
            <a:off x="4596963" y="2209800"/>
            <a:ext cx="914400" cy="914400"/>
          </a:xfrm>
          <a:prstGeom prst="straightConnector1">
            <a:avLst/>
          </a:prstGeom>
          <a:ln w="63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2365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94</a:t>
            </a:fld>
            <a:endParaRPr lang="en-US" dirty="0">
              <a:solidFill>
                <a:prstClr val="black">
                  <a:tint val="75000"/>
                </a:prstClr>
              </a:solidFill>
            </a:endParaRPr>
          </a:p>
        </p:txBody>
      </p:sp>
      <p:pic>
        <p:nvPicPr>
          <p:cNvPr id="3074" name="Picture 2" descr="C:\Users\Tsyganov\Documents\UTSW current\archive 8-15-12 current\Package 1-13-11 current\Channeling 2014\доклад на конференции\доклад на Капри\collection\велих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85" y="917376"/>
            <a:ext cx="7276815" cy="5178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36731"/>
            <a:ext cx="8686800" cy="954107"/>
          </a:xfrm>
          <a:prstGeom prst="rect">
            <a:avLst/>
          </a:prstGeom>
        </p:spPr>
        <p:txBody>
          <a:bodyPr wrap="square">
            <a:spAutoFit/>
          </a:bodyPr>
          <a:lstStyle/>
          <a:p>
            <a:pPr algn="ctr"/>
            <a:r>
              <a:rPr lang="en-US" sz="3600" b="1" dirty="0">
                <a:solidFill>
                  <a:srgbClr val="FFFF00"/>
                </a:solidFill>
                <a:effectLst>
                  <a:outerShdw blurRad="38100" dist="38100" dir="2700000" algn="tl">
                    <a:srgbClr val="000000">
                      <a:alpha val="43137"/>
                    </a:srgbClr>
                  </a:outerShdw>
                </a:effectLst>
              </a:rPr>
              <a:t>ITER </a:t>
            </a:r>
            <a:r>
              <a:rPr lang="en-US" sz="3600" b="1" dirty="0" smtClean="0">
                <a:solidFill>
                  <a:srgbClr val="FFFF00"/>
                </a:solidFill>
                <a:effectLst>
                  <a:outerShdw blurRad="38100" dist="38100" dir="2700000" algn="tl">
                    <a:srgbClr val="000000">
                      <a:alpha val="43137"/>
                    </a:srgbClr>
                  </a:outerShdw>
                </a:effectLst>
              </a:rPr>
              <a:t>project</a:t>
            </a:r>
          </a:p>
          <a:p>
            <a:pPr algn="ctr"/>
            <a:r>
              <a:rPr lang="en-US" sz="2000" b="1" dirty="0" smtClean="0">
                <a:solidFill>
                  <a:srgbClr val="FFFF00"/>
                </a:solidFill>
                <a:effectLst>
                  <a:outerShdw blurRad="38100" dist="38100" dir="2700000" algn="tl">
                    <a:srgbClr val="000000">
                      <a:alpha val="43137"/>
                    </a:srgbClr>
                  </a:outerShdw>
                </a:effectLst>
              </a:rPr>
              <a:t>According  to  E.P. Velikhov  estimations,  ITER  project  could  be  ready  to  2050  </a:t>
            </a:r>
            <a:endParaRPr lang="en-US" sz="20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25403232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356350"/>
            <a:ext cx="533400" cy="365125"/>
          </a:xfrm>
        </p:spPr>
        <p:txBody>
          <a:bodyPr/>
          <a:lstStyle/>
          <a:p>
            <a:fld id="{B6F15528-21DE-4FAA-801E-634DDDAF4B2B}" type="slidenum">
              <a:rPr lang="en-US" smtClean="0"/>
              <a:pPr/>
              <a:t>95</a:t>
            </a:fld>
            <a:endParaRPr lang="en-US" dirty="0"/>
          </a:p>
        </p:txBody>
      </p:sp>
      <p:sp>
        <p:nvSpPr>
          <p:cNvPr id="5" name="Rectangle 4"/>
          <p:cNvSpPr/>
          <p:nvPr/>
        </p:nvSpPr>
        <p:spPr>
          <a:xfrm>
            <a:off x="533400" y="2659559"/>
            <a:ext cx="8153400" cy="769441"/>
          </a:xfrm>
          <a:prstGeom prst="rect">
            <a:avLst/>
          </a:prstGeom>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rPr>
              <a:t>Thank </a:t>
            </a:r>
            <a:r>
              <a:rPr lang="en-US" sz="4400" b="1" dirty="0" smtClean="0">
                <a:solidFill>
                  <a:srgbClr val="FFFF00"/>
                </a:solidFill>
                <a:effectLst>
                  <a:outerShdw blurRad="38100" dist="38100" dir="2700000" algn="tl">
                    <a:srgbClr val="000000">
                      <a:alpha val="43137"/>
                    </a:srgbClr>
                  </a:outerShdw>
                </a:effectLst>
              </a:rPr>
              <a:t> you  for  your  attention!</a:t>
            </a:r>
            <a:endParaRPr lang="en-US" sz="4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141725" y="6211669"/>
            <a:ext cx="6783075" cy="646331"/>
          </a:xfrm>
          <a:prstGeom prst="rect">
            <a:avLst/>
          </a:prstGeom>
          <a:noFill/>
        </p:spPr>
        <p:txBody>
          <a:bodyPr wrap="none" rtlCol="0">
            <a:spAutoFit/>
          </a:bodyPr>
          <a:lstStyle/>
          <a:p>
            <a:pPr algn="ctr"/>
            <a:r>
              <a:rPr lang="en-US" dirty="0">
                <a:solidFill>
                  <a:srgbClr val="FFFF00"/>
                </a:solidFill>
                <a:effectLst>
                  <a:outerShdw blurRad="38100" dist="38100" dir="2700000" algn="tl">
                    <a:srgbClr val="000000">
                      <a:alpha val="43137"/>
                    </a:srgbClr>
                  </a:outerShdw>
                </a:effectLst>
              </a:rPr>
              <a:t>6th </a:t>
            </a:r>
            <a:r>
              <a:rPr lang="en-US" dirty="0" smtClean="0">
                <a:solidFill>
                  <a:srgbClr val="FFFF00"/>
                </a:solidFill>
                <a:effectLst>
                  <a:outerShdw blurRad="38100" dist="38100" dir="2700000" algn="tl">
                    <a:srgbClr val="000000">
                      <a:alpha val="43137"/>
                    </a:srgbClr>
                  </a:outerShdw>
                </a:effectLst>
              </a:rPr>
              <a:t>International Conference “Charged </a:t>
            </a:r>
            <a:r>
              <a:rPr lang="en-US" dirty="0">
                <a:solidFill>
                  <a:srgbClr val="FFFF00"/>
                </a:solidFill>
                <a:effectLst>
                  <a:outerShdw blurRad="38100" dist="38100" dir="2700000" algn="tl">
                    <a:srgbClr val="000000">
                      <a:alpha val="43137"/>
                    </a:srgbClr>
                  </a:outerShdw>
                </a:effectLst>
              </a:rPr>
              <a:t>&amp; Neutral Particles Channeling </a:t>
            </a:r>
            <a:endParaRPr lang="en-US" dirty="0" smtClean="0">
              <a:solidFill>
                <a:srgbClr val="FFFF00"/>
              </a:solidFill>
              <a:effectLst>
                <a:outerShdw blurRad="38100" dist="38100" dir="2700000" algn="tl">
                  <a:srgbClr val="000000">
                    <a:alpha val="43137"/>
                  </a:srgbClr>
                </a:outerShdw>
              </a:effectLst>
            </a:endParaRPr>
          </a:p>
          <a:p>
            <a:pPr algn="ctr"/>
            <a:r>
              <a:rPr lang="en-US" dirty="0" smtClean="0">
                <a:solidFill>
                  <a:srgbClr val="FFFF00"/>
                </a:solidFill>
                <a:effectLst>
                  <a:outerShdw blurRad="38100" dist="38100" dir="2700000" algn="tl">
                    <a:srgbClr val="000000">
                      <a:alpha val="43137"/>
                    </a:srgbClr>
                  </a:outerShdw>
                </a:effectLst>
              </a:rPr>
              <a:t>Phenomena </a:t>
            </a:r>
            <a:r>
              <a:rPr lang="en-US" dirty="0">
                <a:solidFill>
                  <a:srgbClr val="FFFF00"/>
                </a:solidFill>
                <a:effectLst>
                  <a:outerShdw blurRad="38100" dist="38100" dir="2700000" algn="tl">
                    <a:srgbClr val="000000">
                      <a:alpha val="43137"/>
                    </a:srgbClr>
                  </a:outerShdw>
                </a:effectLst>
              </a:rPr>
              <a:t>- Channeling </a:t>
            </a:r>
            <a:r>
              <a:rPr lang="en-US" dirty="0" smtClean="0">
                <a:solidFill>
                  <a:srgbClr val="FFFF00"/>
                </a:solidFill>
                <a:effectLst>
                  <a:outerShdw blurRad="38100" dist="38100" dir="2700000" algn="tl">
                    <a:srgbClr val="000000">
                      <a:alpha val="43137"/>
                    </a:srgbClr>
                  </a:outerShdw>
                </a:effectLst>
              </a:rPr>
              <a:t>2014” (</a:t>
            </a:r>
            <a:r>
              <a:rPr lang="en-US" dirty="0">
                <a:solidFill>
                  <a:srgbClr val="FFFF00"/>
                </a:solidFill>
                <a:effectLst>
                  <a:outerShdw blurRad="38100" dist="38100" dir="2700000" algn="tl">
                    <a:srgbClr val="000000">
                      <a:alpha val="43137"/>
                    </a:srgbClr>
                  </a:outerShdw>
                </a:effectLst>
              </a:rPr>
              <a:t>Capri, Italy, October 5-10, 2014)</a:t>
            </a:r>
          </a:p>
        </p:txBody>
      </p:sp>
    </p:spTree>
    <p:extLst>
      <p:ext uri="{BB962C8B-B14F-4D97-AF65-F5344CB8AC3E}">
        <p14:creationId xmlns:p14="http://schemas.microsoft.com/office/powerpoint/2010/main" val="1010380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70C0"/>
      </a:dk2>
      <a:lt2>
        <a:srgbClr val="EEECE1"/>
      </a:lt2>
      <a:accent1>
        <a:srgbClr val="00B0F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10045</TotalTime>
  <Words>6497</Words>
  <Application>Microsoft Office PowerPoint</Application>
  <PresentationFormat>On-screen Show (4:3)</PresentationFormat>
  <Paragraphs>582</Paragraphs>
  <Slides>95</Slides>
  <Notes>2</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98" baseType="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Tsyganov</dc:creator>
  <cp:lastModifiedBy>Tsyganov</cp:lastModifiedBy>
  <cp:revision>929</cp:revision>
  <dcterms:created xsi:type="dcterms:W3CDTF">2006-08-16T00:00:00Z</dcterms:created>
  <dcterms:modified xsi:type="dcterms:W3CDTF">2014-10-01T21:36:27Z</dcterms:modified>
</cp:coreProperties>
</file>