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90" r:id="rId2"/>
    <p:sldId id="391" r:id="rId3"/>
    <p:sldId id="392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59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1" r:id="rId41"/>
    <p:sldId id="430" r:id="rId42"/>
    <p:sldId id="431" r:id="rId43"/>
    <p:sldId id="432" r:id="rId44"/>
    <p:sldId id="457" r:id="rId45"/>
    <p:sldId id="433" r:id="rId46"/>
    <p:sldId id="456" r:id="rId47"/>
    <p:sldId id="434" r:id="rId48"/>
    <p:sldId id="436" r:id="rId49"/>
    <p:sldId id="438" r:id="rId50"/>
    <p:sldId id="439" r:id="rId51"/>
    <p:sldId id="451" r:id="rId52"/>
    <p:sldId id="450" r:id="rId53"/>
    <p:sldId id="442" r:id="rId54"/>
    <p:sldId id="443" r:id="rId55"/>
    <p:sldId id="452" r:id="rId56"/>
    <p:sldId id="446" r:id="rId57"/>
    <p:sldId id="460" r:id="rId58"/>
    <p:sldId id="461" r:id="rId59"/>
    <p:sldId id="447" r:id="rId60"/>
    <p:sldId id="455" r:id="rId61"/>
    <p:sldId id="44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FA503"/>
    <a:srgbClr val="FF9900"/>
    <a:srgbClr val="FF0000"/>
    <a:srgbClr val="FF6600"/>
    <a:srgbClr val="FF0066"/>
    <a:srgbClr val="CC6600"/>
    <a:srgbClr val="FFF0C9"/>
    <a:srgbClr val="906B02"/>
    <a:srgbClr val="FDD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9" autoAdjust="0"/>
    <p:restoredTop sz="97037" autoAdjust="0"/>
  </p:normalViewPr>
  <p:slideViewPr>
    <p:cSldViewPr>
      <p:cViewPr>
        <p:scale>
          <a:sx n="90" d="100"/>
          <a:sy n="90" d="100"/>
        </p:scale>
        <p:origin x="-1866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27516"/>
    </p:cViewPr>
  </p:sorterViewPr>
  <p:notesViewPr>
    <p:cSldViewPr>
      <p:cViewPr varScale="1">
        <p:scale>
          <a:sx n="84" d="100"/>
          <a:sy n="84" d="100"/>
        </p:scale>
        <p:origin x="-351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E0A02-593C-4A01-89A1-178144CB0A68}" type="datetimeFigureOut">
              <a:rPr lang="en-US" smtClean="0"/>
              <a:t>9/11/2018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C2AD-9279-42F4-97E0-833DEAD908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98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9C2AD-9279-42F4-97E0-833DEAD9087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1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4B14-4A69-4029-8F8A-29BF24A2FE2F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C54E-58CC-4E96-BE35-DCC33E4A7993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ADE-A20B-4858-84E9-8559984FFF87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C64-D7D3-435C-95ED-D3A08D80A834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A93D-3C0A-4CE8-B9BA-BEFA2CC86F14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528C-40F8-4C87-BA2A-21348A44E528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CA96-B354-4C8D-875A-C886212EBA4E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1E4-5B28-4F85-B022-884203712CD7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B155-ED40-497B-827E-37D0870F02BD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3303-DE69-4191-8E42-4D168EA7D663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410D-3264-41BB-8649-37527FCCEF0B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AB26-605C-40CF-A748-854D982C8C73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8860" y="1371600"/>
            <a:ext cx="9144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Цыганов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Fusion  Power,  International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 синтеза  в  проводящих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кристаллах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0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наука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Ричард  Фейнман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4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Эксперименты  с  дейтерием  в  проводящих  кристаллах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 способ  ядерного  синтеза,  так  называемый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холодный  ядерный  синтез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был открыт  в  1989  году  Мартином  Флейшманом  и  Станли  Понсом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[4]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Явление  холодного  ядерного  синтеза  на  сагодняшний  день  подтверждено  в  многочисленных  экспериментах.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бзор  ранних  работ  по  холодному  синтезу  имеется  в  работе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[5].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Детальное  описание  процесса  холодного  ядерного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  приведено  нами  в работах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[6, 7].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Кристаллографическая  структура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палладия  и  платины  представлена  на  следующем  слайде.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49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09056"/>
            <a:ext cx="6858001" cy="44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762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Кристаллографическая структура  типа  </a:t>
            </a:r>
            <a:r>
              <a:rPr lang="en-US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(палладий,  платина).  Красным  отмечены  наиболее  глубокие  потенциальные  ниши.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30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276046"/>
            <a:ext cx="8077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 объяснении  холодного  синтеза  дейтерия  в  металлических  кристаллах  необходимо   учитывать  то  обстоятельство,  что  атом  Бора  (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может  находиться  в  центре  ячейки  проводящего  кристалла,  так  как  структурой  проводящего  кристалла  это  место  зарезервировано  для  свободных  электронов  проводимости.  Энергетический  порог  этого  запрета  составляет  около 10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 процессе  имплантирования  водорода  в  металлический  кристалл  атом  водорода  возбуждается  от  основного  состояния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 состояний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3p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 выше  на  величину  10 – 14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68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478334"/>
            <a:ext cx="853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нормальных  условиях  возбужденный  атом водорода  быстро  возвращается  к  своему начальному  состоянию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металле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водородного  атома  запрещено,  так  как  эта  область  уже  занята  электронами  проводимости.  Однако,  состояния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3p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  выше легко  примиряются  с этим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неудобством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из-за  своей  специфической  формы.  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битали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представлены  в нашей  публикации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[8].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Численные  решения  уравнения  Шредингера  для  водорода  в  соответствии  с  вычислениями  М.  Винтера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9]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(университет г.  Шефилда,  Англия)  для  состояния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приводится  ниже. 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73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2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1104900"/>
            <a:ext cx="5143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446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2р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орбиталь</a:t>
            </a:r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атома  водорода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Dot-density 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electron  density  function  ψ</a:t>
            </a:r>
            <a:r>
              <a:rPr lang="en-US" sz="14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1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Blue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represents  n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egative 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values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 the  wave  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  and  red  represents  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values. 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http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://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winter.group.shef.ac.uk/orbitron/AOs/2p/wave-fn.html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2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6" y="1828800"/>
            <a:ext cx="9143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76200"/>
            <a:ext cx="815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Схематическая  иллюстрация  влияния  свободных  электронов  в  проводящем  кристалле  при  имплантации  примесных  атомов  водорода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1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21430"/>
            <a:ext cx="5055280" cy="47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Энергетические  уловни  атома  водорода  по  Ридбергу,  1885 г.  Квантовые  числа: 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энергетический  уровень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l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угловой  момент.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8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730508"/>
            <a:ext cx="8001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 все  наиболее  глубокие  потенциальные  ниши  в  проводящем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кристалле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оказываются уже  заполненными  атомами  дейтерия  в состоянии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 выше,  дальнейшее  заполение  кристалла  дейтерием  ведет  к  появлению  сдвоенных  имплантаций.  При  этом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3p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состояния  вследствие  их  несферичности  заполняются  определенным  образом,  располагаясь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крест-накрест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 минимизации  потенциальной  энергии  сдвоенного  импланта  в  проводящем кристалле.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82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87482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следующем  слайде:  атомы  водорода  в  состоянии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октаэдральной  нише  платинового  кристалла  в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горизонтальной  плоскости,  слева:  одиночный  атом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справа:  два  атома  в  ориентации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крест-накрест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при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На  рисунке  внизу  два  имплантированных  атомов  водорода  изображены  в  вертикальной  плоскости,  то  есть  по  оси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Цветная  шкала:  электрический  потенциал  кристалла  в вольтах.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" y="76200"/>
            <a:ext cx="8995483" cy="61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5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28600"/>
            <a:ext cx="7696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 мюонного  катализа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 с  дейтерием, имплантированным  в  проводящие  кристаллы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4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Brillouin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Corporation</a:t>
            </a:r>
          </a:p>
          <a:p>
            <a:pPr marL="514350" indent="-514350">
              <a:buAutoNum type="arabicPeriod" startAt="4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 интерпретация  результатов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Brillouin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  Corporation</a:t>
            </a:r>
          </a:p>
          <a:p>
            <a:pPr marL="514350" indent="-514350">
              <a:buFontTx/>
              <a:buAutoNum type="arabicPeriod" startAt="4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 и  заключение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6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32757"/>
            <a:ext cx="9144000" cy="40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161" y="228600"/>
            <a:ext cx="8500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Вероятность  нахождения  электрона  в  атоме  водорода  в  зависимости  от  расстояния  до  ядра.  Здесь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</a:t>
            </a:r>
            <a:r>
              <a:rPr lang="en-US" sz="32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радиус  Бора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52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0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55" y="2438400"/>
            <a:ext cx="7509645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200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S(E)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астрофизический  фактор  для  реакций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D(d,p)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D(d, n)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 работы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Lemaitre  et 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[10].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608459"/>
              </p:ext>
            </p:extLst>
          </p:nvPr>
        </p:nvGraphicFramePr>
        <p:xfrm>
          <a:off x="33579" y="1046104"/>
          <a:ext cx="9034221" cy="131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r:id="rId4" imgW="4431960" imgH="672840" progId="">
                  <p:embed/>
                </p:oleObj>
              </mc:Choice>
              <mc:Fallback>
                <p:oleObj r:id="rId4" imgW="4431960" imgH="6728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9" y="1046104"/>
                        <a:ext cx="9034221" cy="1316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7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3" descr="C:\Users\Tsyganov\Documents\UTSW current\archive 8-15-12 current\Package 1-13-11 current\Dubna 2016\доклад в ЛСВЭ 2016\плат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0418"/>
            <a:ext cx="4800600" cy="52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Астрофизический  фактор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S(E)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реакции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платине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764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Raiola et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al.,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[11]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85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  прозрачности  кулоновского  барьера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 эффективной  энергии  взаимодействия  приведена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следующем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слайде.  Прозрачность  кулоновского  барьера  увеличивается приблизительно  на  65  порядков  величины  с  увеличением  так  называемого  потенциала  экранирования от  27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(молекула  дейтерия)  до  300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для  кластера  из  двух  атомов  дейтерия  в  состоянии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выше  в  позиции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крест-накрест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6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33" y="533400"/>
            <a:ext cx="6461267" cy="53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5877580"/>
            <a:ext cx="716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e</a:t>
            </a:r>
            <a:r>
              <a:rPr lang="en-US" sz="2800" b="1" i="1" baseline="2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ru-RU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ph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(2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ph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31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41/E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eff </a:t>
            </a:r>
            <a:r>
              <a:rPr lang="en-US" sz="2800" b="1" i="1" baseline="4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1/2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r>
              <a:rPr lang="ru-RU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eff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к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607" y="0"/>
            <a:ext cx="873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Прозрачность  кулоновского барьера  для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DD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-синтеза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2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10585"/>
            <a:ext cx="86868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Таблица  1  на  следующем  слайде  основана  на  этих  вычислениях  и  приводит  оценку  скорости  реакции  синтеза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D+D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*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для  кристаллов  палладия  и  платины.  В  соответствии  с  этой  Таблицей,  среднее  время  ожидания  для  реакции  синтеза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D+D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*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  ячейке  платинового  кристалла  составляет  доли  секуды.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Частота  квантовых  вибраций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составляет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Calibri"/>
                <a:cs typeface="Times New Roman"/>
              </a:rPr>
              <a:t>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  <a:sym typeface="Symbol"/>
              </a:rPr>
              <a:t>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/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ħ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 (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ħ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=6.5×10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34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J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с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,  1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= 1.6 ×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-19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J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).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709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9138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Скорость  реакции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кристаллической ячейке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[12]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001706"/>
                  </p:ext>
                </p:extLst>
              </p:nvPr>
            </p:nvGraphicFramePr>
            <p:xfrm>
              <a:off x="76200" y="2508440"/>
              <a:ext cx="8991600" cy="137776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79189"/>
                    <a:gridCol w="2073611"/>
                    <a:gridCol w="1873087"/>
                    <a:gridCol w="1767580"/>
                    <a:gridCol w="1998133"/>
                  </a:tblGrid>
                  <a:tr h="58370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Тип</a:t>
                          </a: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 кристалла</a:t>
                          </a:r>
                          <a:endParaRPr lang="en-US" sz="16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Потенциал экранирования, </a:t>
                          </a:r>
                          <a:r>
                            <a:rPr lang="ru-RU" sz="1600" b="1" i="1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эВ</a:t>
                          </a:r>
                          <a:endParaRPr lang="en-US" sz="1600" b="1" i="1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 </a:t>
                          </a: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Частота квантовых</a:t>
                          </a: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 вибраций</a:t>
                          </a:r>
                          <a:r>
                            <a:rPr lang="en-US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ru-RU" sz="1600" b="1" i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𝛎</m:t>
                              </m:r>
                            </m:oMath>
                          </a14:m>
                          <a:r>
                            <a:rPr lang="ru-RU" sz="16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/>
                              <a:ea typeface="Calibri"/>
                              <a:cs typeface="Times New Roman"/>
                            </a:rPr>
                            <a:t>, </a:t>
                          </a:r>
                          <a:r>
                            <a:rPr lang="en-US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с</a:t>
                          </a:r>
                          <a:r>
                            <a:rPr lang="ru-RU" sz="16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-1</a:t>
                          </a:r>
                          <a:endParaRPr lang="en-US" sz="16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Проницаемость барьера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1" i="1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ru-RU" sz="1800" b="1" i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ru-RU" sz="1800" b="1" i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𝟐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𝛑𝛈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Скорость </a:t>
                          </a:r>
                          <a:r>
                            <a:rPr lang="en-US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en-US" sz="1600" b="1" i="1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DD</a:t>
                          </a: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 синтеза </a:t>
                          </a:r>
                          <a14:m>
                            <m:oMath xmlns:m="http://schemas.openxmlformats.org/officeDocument/2006/math">
                              <m:r>
                                <a:rPr lang="ru-RU" sz="1600" b="1" i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𝛌</m:t>
                              </m:r>
                            </m:oMath>
                          </a14:m>
                          <a:r>
                            <a:rPr lang="ru-RU" sz="16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/>
                              <a:ea typeface="Calibri"/>
                              <a:cs typeface="Times New Roman"/>
                            </a:rPr>
                            <a:t>, </a:t>
                          </a:r>
                          <a:r>
                            <a:rPr lang="en-US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с</a:t>
                          </a:r>
                          <a:r>
                            <a:rPr lang="ru-RU" sz="16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Times New Roman"/>
                            </a:rPr>
                            <a:t>-1</a:t>
                          </a:r>
                          <a:endParaRPr lang="en-US" sz="16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313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Палладий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300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0,74×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17</a:t>
                          </a:r>
                          <a:r>
                            <a:rPr lang="en-US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 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1,29×10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-25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ymbol" pitchFamily="18" charset="2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0,95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-8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313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Платина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675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1,67×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17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2,52×10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-17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4,2</a:t>
                          </a:r>
                          <a:endParaRPr lang="en-US" sz="2000" b="1" i="0" dirty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001706"/>
                  </p:ext>
                </p:extLst>
              </p:nvPr>
            </p:nvGraphicFramePr>
            <p:xfrm>
              <a:off x="76200" y="2508440"/>
              <a:ext cx="8991600" cy="137776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79189"/>
                    <a:gridCol w="2073611"/>
                    <a:gridCol w="1873087"/>
                    <a:gridCol w="1767580"/>
                    <a:gridCol w="1998133"/>
                  </a:tblGrid>
                  <a:tr h="7681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Тип</a:t>
                          </a:r>
                          <a:r>
                            <a:rPr lang="ru-RU" sz="1600" b="1" i="0" baseline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 кристалла</a:t>
                          </a:r>
                          <a:endParaRPr lang="en-US" sz="16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Потенциал экранирования, </a:t>
                          </a:r>
                          <a:r>
                            <a:rPr lang="ru-RU" sz="1600" b="1" i="1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эВ</a:t>
                          </a:r>
                          <a:endParaRPr lang="en-US" sz="1600" b="1" i="1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79479" t="-8661" r="-201303" b="-1031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5862" t="-8661" r="-113103" b="-1031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50000" t="-8661" b="-10315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Палладий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300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0,74×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17</a:t>
                          </a:r>
                          <a:r>
                            <a:rPr lang="en-US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 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1,29×10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-25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ymbol" pitchFamily="18" charset="2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0,95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-8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Платина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Calibri"/>
                              <a:cs typeface="Times New Roman"/>
                            </a:rPr>
                            <a:t>675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Rounded MT Bold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1,67×</a:t>
                          </a: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17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2,52×10</a:t>
                          </a:r>
                          <a:r>
                            <a:rPr lang="ru-RU" sz="2000" b="1" i="0" baseline="30000" dirty="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Calibri"/>
                              <a:cs typeface="Arial" pitchFamily="34" charset="0"/>
                            </a:rPr>
                            <a:t>-17</a:t>
                          </a:r>
                          <a:endParaRPr lang="en-US" sz="2000" b="1" i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2000" b="1" i="0" dirty="0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Times New Roman"/>
                              <a:cs typeface="Arial" pitchFamily="34" charset="0"/>
                            </a:rPr>
                            <a:t>4,2</a:t>
                          </a:r>
                          <a:endParaRPr lang="en-US" sz="2000" b="1" i="0" dirty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Calibri"/>
                            <a:cs typeface="Arial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475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Наблюдаемое  уменьшение  скорости  распада  образованного  в  этой  реакции  промежуточного  ядра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 прямым  каналам  ядерного распада  может  объясняться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остаточным  кулоновским  барьером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(около  100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 эВ)  уже  в  потенциальной  яме  сильных  взаимодействий.  Дейтроны,  проникшие в  потенциальную  яму  сильных  взаимодействий  и  имеющие  тепловую  энергию,  все  еще  разделены  остаточным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кулоновским  отталкиванием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 находятся   по  разным  сторонам  этого  потенциального  барьера.  В  этом  случае  энергетический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разряд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системы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имеющей   проекцию  орбитального  момента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l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идет  через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испускание  виртуальных  фотонов,  спин  которых  направлен  по  оси  времени  (условие  Ричарда  Фейнмана). </a:t>
            </a:r>
            <a:endParaRPr lang="en-US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93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086600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 потенциальной  ямы  двух  дейтронов  после  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 синтеза в  ядро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выбраны  вдоль  направления  дипольного  момента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599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329"/>
            <a:ext cx="4953000" cy="50480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Возможная  эволюция  промежуточного метастабильного  ядра  </a:t>
            </a:r>
            <a:r>
              <a:rPr lang="en-US" sz="36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4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He*</a:t>
            </a:r>
            <a:endParaRPr lang="en-US" sz="3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6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0"/>
            <a:ext cx="8763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еловечество  подошло  к такой  стадии  своего  развития,  когда  борьба  за  энергетические  ресурсы  становится  особенно  острой.  В  течение  следующих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запасы  нефти  и  природного  газа  будут  близки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 истощению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 накладывает  жесткие  ограничения  на  будущее  развитие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общества. 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 усугубляется  тем,  что  использование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нефти  и  природного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газа  ограничивается  так  называемым  парниковым  эффектом,  то  есть  избытком  углекислого  газа  в  атмосфере  Земли.  Запасов  угля  хватило  бы  на  более  длительный  период,  возможно  до  500  лет,  однако  парниковый  эффект  полностью  закрывает  этот  путь.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1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085195"/>
            <a:ext cx="8763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 отметить,  что  исследователи  холодного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  уже  в  1994 году  были  очень  близки  к  пониманию  этого  процесса.  Следующие  слайды  демонстрируют  диаграмму  эксперимента  Станислава  Шпака  и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коллег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[13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 один  из  их  впечатляющих  результатов.  В  экспериментах  с  продолжающейся  имплантацией  дейтерия  в  формирующийся  палладиевый  кристалл  наблюдались  хорошо  локализованные  яркие  световые  вспышки.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084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76200"/>
            <a:ext cx="8534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5" y="261310"/>
            <a:ext cx="7766045" cy="585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9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Light Spot_no white l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08" y="762000"/>
            <a:ext cx="8947785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0"/>
            <a:ext cx="4582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Световые  вспышки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6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28221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заключение,  рассмотрим  еще  раз  процесс  холодного  ядерного  синтеза  двух  атомов  дейтерия  в  атом  гелия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металлическом  кристалле.  Процесс  проходит  через  две  стадии:       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 атома  дейтерия  в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состоянии  не  могут  располагаться  в  той  же  самой  ячейке  проводящего  кристалла  из-за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присутствия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свободных  электронов  проводимости.  Даже  один  атом  дейтерия  в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состоянии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займет  практически  полностью  всю  ячейку  проводящего  кристалла.  Когда  атомы  дейтерия  находятся  в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-состоянии  (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3P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 т.д.)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этот  запрет  снимается.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9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552944"/>
            <a:ext cx="8382000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Ядра  двух  атомов  дейтерия  в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P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состоянии  в  центре  ячейки  проводящего  кристалла  в  конфигурации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крест-накрест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могут  сблизиться  друг  с  другом  до  расстояний  в  1/10  или  даже  в  1/20  от  размеров  невозбужденных  атомов  дейтерия.  При  этом  частота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квантовых  колебаний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резко  возрастает.  В  качестве  первого   приближения  мы  приняли  оценку  частоты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квантовых  колебаний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ν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mbria Math"/>
              </a:rPr>
              <a:t>∼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E/ħ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где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E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экспериментально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измеренный  потенциал  экранирования.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8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0634" y="959108"/>
            <a:ext cx="861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Таблица  1  на  слайде  24  была  расчитана  в  этом  приближении  и  дает  оценку  скорости  реакции  синтеза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D+D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палладия  и платины.  Как  следует  из  этой  таблицы,  среднее  время  ожидания  реакции  синтеза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D+D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кристалле  платины  составляет  доли  секунды.  </a:t>
            </a: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астота  квантовых  колебаний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равна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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ħ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=6.5×10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 1.6×10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-19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Зависимость  прозрачности  кулоновского  барьера  от  эффективной  энергии  дейтронов  в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реакции  в  проводящих  кристаллах  была  приведена  на  слайде  24.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615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0"/>
            <a:ext cx="8915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   2.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Когда  процесс  ядерного  синтеза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D+D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He*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совершился,  ядро  образовавшегося  атома  гелия  оказывается  возбужденным  на  24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МэВ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выше  основного  состояния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4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He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.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Электронные  орбиты  образовавшегося  атома  гелий-4,  повидимому,  оказываются  модифицированными  под  влиянием  электронов  проводимости  кристалла, аналогично  электронам  атомов  дейтерия  до реакции  синтеза.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Ниже  приведен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схема  потенциала  сильных  взаимодействий  ядра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*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.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Энергетические  уровни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Calibri"/>
                <a:cs typeface="Times New Roman"/>
              </a:rPr>
              <a:t>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катализа  располагаются  на  уровне </a:t>
            </a:r>
            <a:r>
              <a:rPr lang="en-US" sz="2800" b="1" baseline="-1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~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500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эВ,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уровень  тепловых  осцилляций </a:t>
            </a:r>
            <a:r>
              <a:rPr lang="en-US" sz="2800" b="1" baseline="-1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~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0.04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эВ,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потенциал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кулоновского  отталкивания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  максимумом  около  200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располагается между  двумя  кластерами бывших  дейтронов.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156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772400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 потенциальной  ямы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 дейтронов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 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 синтеза в  ядро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Координаты 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выбраны  вдоль  направления  дипольного  момента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078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37595"/>
            <a:ext cx="8763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следующем  слайде  слева  показана  эволюция  размеров  промежуточного  метастабильного  ядра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 реакции  синтеза  в  процессе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высвечивания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энергии  связи.  По  мере  того,  как энергия  промежуточного  ядра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убывает  до  уровня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происходит  модификация уровней  возбуждения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Рисунок  справа  демонстрирует    испускание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виртуального  фотона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возбужденного  ядра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его   последующего  поглощения  ближайшим  электроном.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357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264660" cy="4264660"/>
          </a:xfrm>
          <a:prstGeom prst="rect">
            <a:avLst/>
          </a:prstGeom>
          <a:noFill/>
        </p:spPr>
      </p:pic>
      <p:pic>
        <p:nvPicPr>
          <p:cNvPr id="6" name="Picture 5" descr="C:\Users\Tsyganov\Tracing\UTSW current\archive 8-15-12 current\Package 1-13-11 current\HELEN EDWARDS\Cold Nuclear Fusion in Metallic Crystals 1\scat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572000" cy="25998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476238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Возможная эволюция размеров промежуточного  метастабильного ядра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He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*</a:t>
            </a:r>
            <a:endParaRPr lang="en-US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060" y="3733800"/>
            <a:ext cx="4650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Испускание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виртуального фотона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из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возбужденного ядра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4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He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*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09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874" y="0"/>
            <a:ext cx="871692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 около  75  лет  обсуждается  переход  к  процессу  управляемого  термоядерного  синтеза.  Первоначальные  ожидания  того,  что  эта  задача  будет  бысто  решена,  не  осуществились. Технические  трудности  создания  достаточно  горячей  плазмы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 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а также  разрушающий  эффект  возникающего  при  этом  громадного  нейтронного  потока  надолго  отодвигают  это  решение.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Некоторое  время  тому  назад  появилась  уверенность  в  том,  что  проблема  ядерного  синтеза  может  быть  решена  совершенно  по-другому.  Процесс  ядерных  реакций  при  низких  энергиях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LENR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иногда  называемый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холодым  ядерным  синтезом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по  нашему  мнению,  является  реальной возможностью.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4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756821"/>
            <a:ext cx="8915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  выделения  энергии  происходит  в  соответствии  с  соотношением  неопределенности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E×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где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определяется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расстоянием  от  ядра 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 ближайшего  электрона.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соотвеиствии  с  гипотезой  Ричарда  Фейнмана  спин  виртуального  фотона  направлен  по  оси  времени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[14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    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 потери  энергии  системой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описанным  механизмом  на  3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 приближении  к  уровням  реакций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He+n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H+p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скорость  этих  реакций  резко  уменьшается,  так как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фазовый  объем  для  этих  процессов  становится  очень малым.  </a:t>
            </a:r>
            <a:endParaRPr lang="en-US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7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"/>
            <a:ext cx="825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Энергетическая  корпорация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Brillouin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611469"/>
            <a:ext cx="28886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 Brillouin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1889 –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1969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Tsyganov\Tracing\UTSW current\archive 8-15-12 current\Package 1-13-11 current\Channeling 2018\Доклад в формате Power Point pptx\Robert Gode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44" y="914400"/>
            <a:ext cx="5215466" cy="49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18115" y="5862935"/>
            <a:ext cx="199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Godes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C:\Users\Tsyganov\Tracing\UTSW current\archive 8-15-12 current\Package 1-13-11 current\Channeling 2018\Доклад в формате Power Point pptx\leon brilloui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3662"/>
            <a:ext cx="2255837" cy="29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8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050" name="Picture 2" descr="C:\Users\Tsyganov\Tracing\UTSW current\archive 8-15-12 current\Package 1-13-11 current\Channeling 2018\Доклад в формате Power Point pptx\Solvay conference 1927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0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0"/>
            <a:ext cx="7476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Solvay  Conference  1927 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4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161395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 ноября  2015  года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Brillouin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 Corporation  [15],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разработчик  технологии,  базирующейся  на  выработке  тепловой  энергии  при  использовании  низкоэнергетических  ядерных  реакций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(LENR),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заявила,  что  ее  исследования  были  представлены  конгрессу  США.  Согласно  заявлению  одного  из  основных  участников  этого  коллектива  доктора  Мак-Кубре,  в  этих  ислледованиях был  досигнут  впечатляющий  выигрыш  в  энергии  примерно  в  четыре  раза  при  температуре  реакции  около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640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7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756821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“Now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 of  2014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 is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referred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 as  Controlled Electron  Capture  Reaction  (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CECR)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 just  Electron Capture  Reaction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(ECR).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 Godes  realized  that the  reaction  must  involve  electron  capture  as  a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 reduction  mechanism  of  the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lattice.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 endothermic  reaction  results  in  the  formation  of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ultra-cold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neutrons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probably  &lt;10</a:t>
            </a:r>
            <a:r>
              <a:rPr lang="en-US" sz="28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eV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 low energy  neutrons  accumulate  onto  other  hydrogen nuclei,  leading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β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¯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decay”. </a:t>
            </a:r>
          </a:p>
          <a:p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“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 process  of  cold  fusion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expected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 be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useful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Quantum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Reaction,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low  energy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neutrons  accumulate,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ending  in  a 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187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Фрэнсис Танзела,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Brillouin IPB  HHT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реактор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Стенфордский Исследовательский Институт.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Tsyganov\Tracing\UTSW current\archive 8-15-12 current\Package 1-13-11 current\Channeling 2018\Доклад в формате Power Point pptx\brillouin reacto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37059"/>
            <a:ext cx="7811795" cy="501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5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074" name="Picture 2" descr="C:\Users\Tsyganov\Tracing\UTSW current\archive 8-15-12 current\Package 1-13-11 current\Channeling 2018\Доклад в формате Power Point pptx\tanzella resul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1083"/>
            <a:ext cx="8991600" cy="48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7664" y="0"/>
            <a:ext cx="2677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818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0"/>
            <a:ext cx="8915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Возможная  интерпретация  результатов 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Brillouin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ледующий  механизм  может  быть  рассмотрен  в  качестве  возможной  интерпретации  результатов  группы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Brillouin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Ранее  наблюдалось,  что  реакция  захвата  электронов  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(слабое  взаимодействие</a:t>
            </a: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 легкого  элемента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Be+e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Li+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800" b="1" i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идет  со  временем  жизни  около  53  дня.  Эксперименты  показали,  что  скорость  электронного  захвата  зависит  от  близости  электрона    к  ядру.  В работе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Wang  et  al.  [16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 показано,  что  скорость  этой  реакции  оказывается  выше  в  металлической  среде,  чем  в  том  случае,  когда  этот процесс  происходит  в  изоляторе.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1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73063"/>
            <a:ext cx="8458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 преполагать,  что  похожая  реакция </a:t>
            </a:r>
            <a:r>
              <a:rPr lang="pt-BR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H+</a:t>
            </a:r>
            <a:r>
              <a:rPr lang="pt-BR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pt-BR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pt-BR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He*+e</a:t>
            </a:r>
            <a:r>
              <a:rPr lang="pt-BR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pt-BR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H+</a:t>
            </a: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pt-BR" sz="2800" b="1" i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слабое  взаимодействие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случае,  когда  водород  имплантирован  в  металлы  в  ситуации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крест-накрест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идет  достаточно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 отсутствием  видимого  выделения  энергии. </a:t>
            </a:r>
          </a:p>
          <a:p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Энергетический  баланс  реакции: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протона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938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272 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 электрона: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511 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 дейтрона: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1875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613 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 двух  протонов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1876.514 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Выделившаяся  энергия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931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4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741944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рактически  вся  выделившаяся  энергия  (0,931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МэВ)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соответствии  с  законом  сохранения  импулься  уносится  нейтрино,  так  как  дейтрон  достаточно  тяжелая  частица.  При  дальнейшем  насыщении  ячейки  этого  проводящего  кристалла  водородом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образуется </a:t>
            </a:r>
            <a:r>
              <a:rPr lang="en-US" sz="28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затем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т.д.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42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C:\Users\Tsyganov\Tracing\UTSW current\archive 8-15-12 current\Package 1-13-11 current\Channeling 2018\Доклад в формате Power Point pptx\feynm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21080"/>
            <a:ext cx="5867400" cy="54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0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Лос-Аламос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1946.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Роберт  Опенгеймер,  Ричард  Фейнман,  Энрико  Ферми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5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6225" y="1161395"/>
            <a:ext cx="861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 мы  видим,  на  первом  этапе  реакции  синтеза  двух  атомов  обычного  водорода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sz="2800" b="1" i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реакции  с  электронным  захватом  в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проводящих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кристаллах  не  наблюдается  выделение  энергии,  так  как  вся  эта энергия  уносится  нейтрино.  Именно  это  обстоятельство  побудило  Мак-Кубре  и  его коллег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[5]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утверждать  что  реакции  синтеза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 i="1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b="1" i="1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происходит.  Дальнейшие  реакции  холодного  синтеза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происходят  без  испускания  нейтрино.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041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528221"/>
            <a:ext cx="8686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 экспериментальные  свидетельства  существования  ядра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были  представлены  в  работе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Raciti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[17].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Анализ  импульсов  и  углов  вылета  двух  протонов  из  возбужденных  состояний 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диапазоне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5.9&lt;E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∗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&lt;6.5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указывает  на  присутствие  в  реакции  около  31%  дипротона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Двухпротонный  распад  из  возбужденных  состояний 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изучался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 полном  кинематическом  анализе  продуктов  распада.  Ядра </a:t>
            </a:r>
            <a:r>
              <a:rPr lang="en-US" sz="28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образовывались при  фрагментации  пучка   радиоактивных  ядер  </a:t>
            </a:r>
            <a:r>
              <a:rPr lang="en-US" sz="28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 энергии  45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АМэВ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мишени </a:t>
            </a:r>
            <a:r>
              <a:rPr lang="en-US" sz="28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2929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533400"/>
            <a:ext cx="8763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начальной  энергией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AMeV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  образован  с  помощью  кулоновского  возбуждения  свинцовой  мишени.  Коррелированное  испускание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  протонов  было  отделено  от  некоррелированного  испускания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  протонов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 использовании  детектора  с высоким  пространственным  разрешением,  позволяющим  реконструкцию  импульсов  и  углов  двух  вылетающих  протонов.  Полученные  результаты  показывают,  что  состояние 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ru-RU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энергией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6.15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распадается  с  испусканием  </a:t>
            </a:r>
            <a:r>
              <a:rPr lang="en-US" sz="2800" b="1" i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(31%)  и  возможным  последовательным  протонным  распадом  (69%). 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813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857250"/>
            <a:ext cx="56197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323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28663"/>
            <a:ext cx="5638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483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2222718"/>
            <a:ext cx="792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 относительных  импульсов  и  углов  двух  протонов  в  области  энергии  возбуждения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5.9  &lt; 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∗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 6.5 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свидетельствует  о  присутствии  дипротона  </a:t>
            </a:r>
            <a:r>
              <a:rPr lang="en-US" sz="28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037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759565"/>
            <a:ext cx="8534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Компактные  устройства  холодного  синтеза  могут  быть  успешно  использованы  на  кораблях,  самолетах,  в  ближнем  и  дальнем  космосе.  </a:t>
            </a:r>
            <a:endParaRPr lang="en-US" sz="2800" b="1" dirty="0" smtClean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125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3" name="Picture 5" descr="C:\Users\Tsyganov\Desktop\ERTTKICVYU6Q5IAEMR633GQ6O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74132"/>
            <a:ext cx="5395649" cy="58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081" y="0"/>
            <a:ext cx="784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https://www.washingtonpost.com/news/capital-weather-gang/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/2018/0828/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617" y="228600"/>
            <a:ext cx="302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(перейти  на полный  экран)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6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098" name="Picture 2" descr="https://pbs.twimg.com/media/DGIzY61XsAEuy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51761"/>
            <a:ext cx="6020743" cy="53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Корреляция  между  температурой 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атмосферы  Земли  и  концентрацией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CO2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1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727531"/>
            <a:ext cx="8382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</a:p>
          <a:p>
            <a:endParaRPr lang="ru-RU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[1] 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Б. Зельдович, 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Доклады Академии Наук СССР Том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XCV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(1954) 493-496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2] Luis W. Alvarez et al., Phys. Rev. Series II 105 (1957) 1127–1128.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[3]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Gershtein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S.S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Petrov Yu.V., Ponomarev L.I.,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Sov. Phys. Usp., 33 (8) 591–615 (1990)].</a:t>
            </a:r>
            <a:endParaRPr lang="en-US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4] M. Fleischmann, S. Pons, M.W. Anderson, L.J. Li, M. Hawkins, J.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Electroanal.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(1990) 287–293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5] M.C.H. McKubre, F.L. Tanzella, I. Dardik, A. El-Boher, T. Zilov, E. Greenspan, C.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Sibilia and V. Violante, in: J. Marwan (Ed.), 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Low-Energy Nuclear Reactions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Sourcebook, ACS Symposium Series 998, Oxford University Press, Oxford, 2008,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219.</a:t>
            </a:r>
          </a:p>
          <a:p>
            <a:r>
              <a:rPr lang="it-IT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[6] </a:t>
            </a:r>
            <a:r>
              <a:rPr lang="it-IT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E.N. Tsyganov et al., J. Condensed Mater. Nucl. Sci. 17 (2015) 96–110.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[7]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Tsyganov et al., Nucl. Instrum. Methods Phys. Res., Sect. B 355 (2015)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333–339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[8]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Tsyganov et al., Nucl. Instrum. Methods Phys. Res., Sect. B 309 (2013) 95–104.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[9]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Winter, http://winter.group.shef.ac.uk/orbitron/AOs/2p/wave-fn.html.</a:t>
            </a:r>
          </a:p>
          <a:p>
            <a:r>
              <a:rPr lang="fr-F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[10] </a:t>
            </a:r>
            <a:r>
              <a:rPr lang="fr-F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Lemaitre et al., Ann. Physik 2 (1993) 503</a:t>
            </a:r>
            <a:r>
              <a:rPr lang="fr-F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[11]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Raiola, for the LUNA Collaboration, B. Burchard, Z. Fulop, et al., Eur. Phys. J.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A27 (2006) 79.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[12]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E.N. Tsyganov, Physics of Atomic Nuclei, 2012, Vol. 75, No. 2, pp. 153–159, 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Э.Н. Цыганов, Ядерная Физика, 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 75. № 2, стр. 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174-180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[13]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Szpak, et al. SPAWAR Systems Center-Pacific Pd: D Co-Deposition Research: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Refereed LENR Publications in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ICCF-14 International Conference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Condensed Matter Nuclear Science. 2008. Washington, DC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P. Feynman, in Book </a:t>
            </a:r>
            <a:r>
              <a:rPr lang="en-US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“QED – The Strange Theory of Light and Matter”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(Princeton University</a:t>
            </a:r>
            <a:r>
              <a:rPr lang="en-US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Press, 1985).</a:t>
            </a:r>
          </a:p>
          <a:p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[15] http://brillouinenergy.com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[16]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Wang et al., Change of the </a:t>
            </a:r>
            <a:r>
              <a:rPr lang="en-US" sz="1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en-US" sz="12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captures half-life in metallic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environnements, Eur. Phys. J. A 28 (2006) </a:t>
            </a:r>
            <a:r>
              <a:rPr lang="fr-F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375–377.</a:t>
            </a:r>
            <a:endParaRPr lang="en-US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[17] G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Raciti, G. Cardella, M. De Napoli, E. Rapisarda, F. Amorini, and C. Sfienti, Phys. Rev. Lett. 100,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192503, 15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2008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just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“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Evidence of </a:t>
            </a:r>
            <a:r>
              <a:rPr lang="en-US" sz="1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Decay from </a:t>
            </a:r>
            <a:r>
              <a:rPr lang="en-US" sz="1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Excited States”. 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53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635823"/>
            <a:ext cx="1752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Мартин Флейшман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5200"/>
            <a:ext cx="204561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0" y="5635823"/>
            <a:ext cx="1603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Майкл Мак-Кубре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Tsyganov\Tracing\UTSW current\archive 8-15-12 current\Package 1-13-11 current\Channeling 2018\Доклад в формате Power Point pptx\feinma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54680"/>
            <a:ext cx="1523930" cy="21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200" y="3048000"/>
            <a:ext cx="15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Ричард Фейнман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C:\Users\Tsyganov\Documents\UTSW current\archive 8-15-12 current\Package 1-13-11 current\Cold Fusion Company\Флорида\Schw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1539559" cy="21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92358" y="304800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Джулиан Швингер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29" name="Picture 5" descr="C:\Users\Tsyganov\Tracing\UTSW current\archive 8-15-12 current\Package 1-13-11 current\Channeling 2018\Доклад в формате Power Point pptx\fleqschman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1786189" cy="20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syganov\Tracing\UTSW current\archive 8-15-12 current\Package 1-13-11 current\Channeling 2018\Доклад в формате Power Point pptx\zeldovi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1586806" cy="21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1800" y="3048000"/>
            <a:ext cx="1427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Яков Зельдович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C:\Users\Tsyganov\Tracing\UTSW current\archive 8-15-12 current\Package 1-13-11 current\Channeling 2018\Доклад в формате Power Point pptx\alvarez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23" y="838200"/>
            <a:ext cx="1483477" cy="21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73015" y="304800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Луис Альварец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3" name="Picture 3" descr="C:\Users\Tsyganov\Documents\UTSW current\archive 8-15-12 current\Package 1-13-11 current\Channeling 2014\доклад в Дубне\Дубна 8\arata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04" y="3505201"/>
            <a:ext cx="1643096" cy="21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63242" y="5638800"/>
            <a:ext cx="1400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Йошиаки Арата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Tsyganov\Tracing\UTSW current\archive 8-15-12 current\Package 1-13-11 current\Channeling 2018\Доклад в формате Power Point pptx\hagelste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61" y="3505201"/>
            <a:ext cx="184393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31020" y="5641893"/>
            <a:ext cx="1642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Питер Хагельстайн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0"/>
            <a:ext cx="790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Основоположники  холодного  ядерного  синтеза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2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 выражает  благодарность  профессору  С.Б. Дабагову,  доктору  В.М. Головатюку,  профессору  М.Д. Бавижеву,  профессору А.М. Таратину,  доктору  Н.И. Зимину,  доктору  О.В. Синягину  и  Е.Э.  Кашигиной  за  помощь  и  ценные  обсуждения.  Я  выражаю  особую  благодарность  моей  жене  Н.А. Цыгановой  за  ее  стимулирующие  идеи  и  бескомпромиссную  поддержку.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483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1626" y="2445603"/>
            <a:ext cx="6425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 внимание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it-IT" sz="4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8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0"/>
            <a:ext cx="86868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rabicPeriod" startAt="2"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 МЮОННОГО  КАТАЛИЗА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Явление  так  называемого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катализа  было  детально  описано  Я.Б. Зельдовичем  в  1954  году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[1].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ионизованной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молекуле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 замещения  единственного  оставшегося  электрона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мезоном  происходит  быстрое  сближение  ядер  дейтерия  и водорода.  Этот  процесс  приводит  к процессу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синтеза.  Теория  достаточно  точно  описывает  эту  реакцию 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 события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  были  зарегистрированы  в  1957  году  в  жидко-водородной  камере Альвареца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[2].    </a:t>
            </a:r>
            <a:endParaRPr lang="en-US" sz="28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4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1282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Энергетические  уровни  вращательно-вибрационных  состояний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J, v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мезо-молекуле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представлены  на  следующем  слайде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[3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Здесь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139.6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 </a:t>
            </a:r>
            <a:r>
              <a:rPr lang="el-G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µ</a:t>
            </a: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l-G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µ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2.2 × 10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−6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m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105.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0.511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/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207.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Явление  мюонного  катализа  рассматривалось  достаточно  долго  в  качестве  возможного  источника энергии,  однако  короткое  время  жизни 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мезона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позволяет  этого  сделать. 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723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3" descr="C:\Users\Tsyganov\Documents\UTSW current\archive 8-15-12 current\Package 1-13-11 current\Dubna 2016\доклад в ЛСВЭ 2016\мю катализ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31" y="1600200"/>
            <a:ext cx="7260867" cy="37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 уровней  вращательно-вибрационных состояний  (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J,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v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мезо-молекуле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r>
              <a:rPr lang="en-US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endParaRPr lang="en-US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131874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,6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tony"/>
              </a:rPr>
              <a:t>→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 </a:t>
            </a:r>
            <a:r>
              <a:rPr lang="el-G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µ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l-G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µ</a:t>
            </a:r>
            <a:r>
              <a:rPr lang="en-US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n-US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× 10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−6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,7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</a:t>
            </a:r>
            <a:r>
              <a:rPr lang="en-US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511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МэВ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/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≈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88668"/>
            <a:ext cx="851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аборатория физики высоких энергий ОИЯИ, г. Дубна Московской области, 3/10/18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90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23893</TotalTime>
  <Words>4081</Words>
  <Application>Microsoft Office PowerPoint</Application>
  <PresentationFormat>On-screen Show (4:3)</PresentationFormat>
  <Paragraphs>300</Paragraphs>
  <Slides>61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Tsyganov</dc:creator>
  <cp:lastModifiedBy>Tsyganov</cp:lastModifiedBy>
  <cp:revision>2172</cp:revision>
  <dcterms:created xsi:type="dcterms:W3CDTF">2006-08-16T00:00:00Z</dcterms:created>
  <dcterms:modified xsi:type="dcterms:W3CDTF">2018-09-12T00:27:19Z</dcterms:modified>
</cp:coreProperties>
</file>